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2"/>
  </p:notesMasterIdLst>
  <p:sldIdLst>
    <p:sldId id="266" r:id="rId2"/>
    <p:sldId id="259" r:id="rId3"/>
    <p:sldId id="286" r:id="rId4"/>
    <p:sldId id="265" r:id="rId5"/>
    <p:sldId id="273" r:id="rId6"/>
    <p:sldId id="272" r:id="rId7"/>
    <p:sldId id="293" r:id="rId8"/>
    <p:sldId id="294" r:id="rId9"/>
    <p:sldId id="295" r:id="rId10"/>
    <p:sldId id="296" r:id="rId11"/>
    <p:sldId id="271" r:id="rId12"/>
    <p:sldId id="267" r:id="rId13"/>
    <p:sldId id="292" r:id="rId14"/>
    <p:sldId id="278" r:id="rId15"/>
    <p:sldId id="275" r:id="rId16"/>
    <p:sldId id="289" r:id="rId17"/>
    <p:sldId id="270" r:id="rId18"/>
    <p:sldId id="290" r:id="rId19"/>
    <p:sldId id="291" r:id="rId20"/>
    <p:sldId id="297" r:id="rId21"/>
  </p:sldIdLst>
  <p:sldSz cx="9144000" cy="6858000" type="screen4x3"/>
  <p:notesSz cx="6858000" cy="9144000"/>
  <p:custDataLst>
    <p:tags r:id="rId23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7F09"/>
    <a:srgbClr val="E4E4E4"/>
    <a:srgbClr val="BE85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70" autoAdjust="0"/>
    <p:restoredTop sz="94490" autoAdjust="0"/>
  </p:normalViewPr>
  <p:slideViewPr>
    <p:cSldViewPr>
      <p:cViewPr varScale="1">
        <p:scale>
          <a:sx n="84" d="100"/>
          <a:sy n="84" d="100"/>
        </p:scale>
        <p:origin x="1574" y="197"/>
      </p:cViewPr>
      <p:guideLst>
        <p:guide orient="horz" pos="4319"/>
        <p:guide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DC3800B1-26FF-4944-AA6D-27E1EA19BF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itchFamily="34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97F4ABF-7007-4CD6-BEF1-92DD6B76EAC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47F26C15-D61D-4265-81FB-839E106F624B}" type="datetime1">
              <a:rPr lang="en-US" altLang="tr-TR"/>
              <a:pPr>
                <a:defRPr/>
              </a:pPr>
              <a:t>6/10/2019</a:t>
            </a:fld>
            <a:endParaRPr lang="en-IE" altLang="tr-TR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xmlns="" id="{376C9E1B-AF53-484A-A387-3D15EA7F84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IE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xmlns="" id="{460E1431-8351-4F7C-A264-AE971DD91A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IE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0B18A4B-1DA9-426B-BB24-D80285488A9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itchFamily="34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BA7FC6A-4439-4D5C-B992-2D75672FF0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CD9C09B-9878-46AF-93DE-4AFC084CB059}" type="slidenum">
              <a:rPr lang="en-IE" altLang="tr-TR"/>
              <a:pPr>
                <a:defRPr/>
              </a:pPr>
              <a:t>‹#›</a:t>
            </a:fld>
            <a:endParaRPr lang="en-IE" altLang="tr-TR"/>
          </a:p>
        </p:txBody>
      </p:sp>
    </p:spTree>
    <p:extLst>
      <p:ext uri="{BB962C8B-B14F-4D97-AF65-F5344CB8AC3E}">
        <p14:creationId xmlns:p14="http://schemas.microsoft.com/office/powerpoint/2010/main" val="18345833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9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9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9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9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>
            <a:extLst>
              <a:ext uri="{FF2B5EF4-FFF2-40B4-BE49-F238E27FC236}">
                <a16:creationId xmlns:a16="http://schemas.microsoft.com/office/drawing/2014/main" xmlns="" id="{C7B9E378-2762-485C-8B08-59182121581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>
            <a:extLst>
              <a:ext uri="{FF2B5EF4-FFF2-40B4-BE49-F238E27FC236}">
                <a16:creationId xmlns:a16="http://schemas.microsoft.com/office/drawing/2014/main" xmlns="" id="{125E103E-CD3A-40A7-A6D9-809A5BBF7C3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 altLang="tr-TR">
              <a:ea typeface="ＭＳ Ｐゴシック" panose="020B0600070205080204" pitchFamily="34" charset="-128"/>
            </a:endParaRPr>
          </a:p>
        </p:txBody>
      </p:sp>
      <p:sp>
        <p:nvSpPr>
          <p:cNvPr id="4100" name="Slide Number Placeholder 3">
            <a:extLst>
              <a:ext uri="{FF2B5EF4-FFF2-40B4-BE49-F238E27FC236}">
                <a16:creationId xmlns:a16="http://schemas.microsoft.com/office/drawing/2014/main" xmlns="" id="{DD919BB3-35BC-4064-A1FB-255E087BFE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E37E0D9-9C4F-4384-AD34-C1403483FC75}" type="slidenum">
              <a:rPr lang="en-IE" altLang="tr-TR" smtClean="0"/>
              <a:pPr>
                <a:spcBef>
                  <a:spcPct val="0"/>
                </a:spcBef>
              </a:pPr>
              <a:t>1</a:t>
            </a:fld>
            <a:endParaRPr lang="en-IE" altLang="tr-TR"/>
          </a:p>
        </p:txBody>
      </p:sp>
    </p:spTree>
    <p:extLst>
      <p:ext uri="{BB962C8B-B14F-4D97-AF65-F5344CB8AC3E}">
        <p14:creationId xmlns:p14="http://schemas.microsoft.com/office/powerpoint/2010/main" val="1596357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>
            <a:extLst>
              <a:ext uri="{FF2B5EF4-FFF2-40B4-BE49-F238E27FC236}">
                <a16:creationId xmlns:a16="http://schemas.microsoft.com/office/drawing/2014/main" xmlns="" id="{DE39F78D-F70F-42F3-B73D-3B46616177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Text Box 3">
            <a:extLst>
              <a:ext uri="{FF2B5EF4-FFF2-40B4-BE49-F238E27FC236}">
                <a16:creationId xmlns:a16="http://schemas.microsoft.com/office/drawing/2014/main" xmlns="" id="{DFCDB148-E323-40D3-B072-8829D73D52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tr-TR" altLang="tr-TR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290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54D4449-2C95-4404-BEE5-6BAAE11796AC}" type="datetime1">
              <a:rPr lang="en-US" altLang="tr-TR" smtClean="0"/>
              <a:pPr>
                <a:defRPr/>
              </a:pPr>
              <a:t>6/10/2019</a:t>
            </a:fld>
            <a:endParaRPr lang="en-IE" alt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023B38-2AFB-4473-A4F7-4B348FF4C6FE}" type="slidenum">
              <a:rPr lang="en-IE" altLang="tr-TR" smtClean="0"/>
              <a:pPr>
                <a:defRPr/>
              </a:pPr>
              <a:t>‹#›</a:t>
            </a:fld>
            <a:endParaRPr lang="en-IE" altLang="tr-TR"/>
          </a:p>
        </p:txBody>
      </p:sp>
    </p:spTree>
    <p:extLst>
      <p:ext uri="{BB962C8B-B14F-4D97-AF65-F5344CB8AC3E}">
        <p14:creationId xmlns:p14="http://schemas.microsoft.com/office/powerpoint/2010/main" val="1512140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40FE35-E9E3-4992-A91D-03D3664E7BC4}" type="datetime1">
              <a:rPr lang="en-US" altLang="tr-TR" smtClean="0"/>
              <a:pPr>
                <a:defRPr/>
              </a:pPr>
              <a:t>6/10/2019</a:t>
            </a:fld>
            <a:endParaRPr lang="en-IE" alt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44AFA0-1330-46F6-BC3A-10516F5F1B82}" type="slidenum">
              <a:rPr lang="en-IE" altLang="tr-TR" smtClean="0"/>
              <a:pPr>
                <a:defRPr/>
              </a:pPr>
              <a:t>‹#›</a:t>
            </a:fld>
            <a:endParaRPr lang="en-IE" altLang="tr-TR"/>
          </a:p>
        </p:txBody>
      </p:sp>
    </p:spTree>
    <p:extLst>
      <p:ext uri="{BB962C8B-B14F-4D97-AF65-F5344CB8AC3E}">
        <p14:creationId xmlns:p14="http://schemas.microsoft.com/office/powerpoint/2010/main" val="4188610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40FE35-E9E3-4992-A91D-03D3664E7BC4}" type="datetime1">
              <a:rPr lang="en-US" altLang="tr-TR" smtClean="0"/>
              <a:pPr>
                <a:defRPr/>
              </a:pPr>
              <a:t>6/10/2019</a:t>
            </a:fld>
            <a:endParaRPr lang="en-IE" alt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44AFA0-1330-46F6-BC3A-10516F5F1B82}" type="slidenum">
              <a:rPr lang="en-IE" altLang="tr-TR" smtClean="0"/>
              <a:pPr>
                <a:defRPr/>
              </a:pPr>
              <a:t>‹#›</a:t>
            </a:fld>
            <a:endParaRPr lang="en-IE" altLang="tr-TR"/>
          </a:p>
        </p:txBody>
      </p:sp>
    </p:spTree>
    <p:extLst>
      <p:ext uri="{BB962C8B-B14F-4D97-AF65-F5344CB8AC3E}">
        <p14:creationId xmlns:p14="http://schemas.microsoft.com/office/powerpoint/2010/main" val="42048401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40FE35-E9E3-4992-A91D-03D3664E7BC4}" type="datetime1">
              <a:rPr lang="en-US" altLang="tr-TR" smtClean="0"/>
              <a:pPr>
                <a:defRPr/>
              </a:pPr>
              <a:t>6/10/2019</a:t>
            </a:fld>
            <a:endParaRPr lang="en-IE" alt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44AFA0-1330-46F6-BC3A-10516F5F1B82}" type="slidenum">
              <a:rPr lang="en-IE" altLang="tr-TR" smtClean="0"/>
              <a:pPr>
                <a:defRPr/>
              </a:pPr>
              <a:t>‹#›</a:t>
            </a:fld>
            <a:endParaRPr lang="en-IE" altLang="tr-TR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85303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40FE35-E9E3-4992-A91D-03D3664E7BC4}" type="datetime1">
              <a:rPr lang="en-US" altLang="tr-TR" smtClean="0"/>
              <a:pPr>
                <a:defRPr/>
              </a:pPr>
              <a:t>6/10/2019</a:t>
            </a:fld>
            <a:endParaRPr lang="en-IE" alt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44AFA0-1330-46F6-BC3A-10516F5F1B82}" type="slidenum">
              <a:rPr lang="en-IE" altLang="tr-TR" smtClean="0"/>
              <a:pPr>
                <a:defRPr/>
              </a:pPr>
              <a:t>‹#›</a:t>
            </a:fld>
            <a:endParaRPr lang="en-IE" altLang="tr-TR"/>
          </a:p>
        </p:txBody>
      </p:sp>
    </p:spTree>
    <p:extLst>
      <p:ext uri="{BB962C8B-B14F-4D97-AF65-F5344CB8AC3E}">
        <p14:creationId xmlns:p14="http://schemas.microsoft.com/office/powerpoint/2010/main" val="814147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40FE35-E9E3-4992-A91D-03D3664E7BC4}" type="datetime1">
              <a:rPr lang="en-US" altLang="tr-TR" smtClean="0"/>
              <a:pPr>
                <a:defRPr/>
              </a:pPr>
              <a:t>6/10/2019</a:t>
            </a:fld>
            <a:endParaRPr lang="en-IE" altLang="tr-T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44AFA0-1330-46F6-BC3A-10516F5F1B82}" type="slidenum">
              <a:rPr lang="en-IE" altLang="tr-TR" smtClean="0"/>
              <a:pPr>
                <a:defRPr/>
              </a:pPr>
              <a:t>‹#›</a:t>
            </a:fld>
            <a:endParaRPr lang="en-IE" altLang="tr-TR"/>
          </a:p>
        </p:txBody>
      </p:sp>
    </p:spTree>
    <p:extLst>
      <p:ext uri="{BB962C8B-B14F-4D97-AF65-F5344CB8AC3E}">
        <p14:creationId xmlns:p14="http://schemas.microsoft.com/office/powerpoint/2010/main" val="34916545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40FE35-E9E3-4992-A91D-03D3664E7BC4}" type="datetime1">
              <a:rPr lang="en-US" altLang="tr-TR" smtClean="0"/>
              <a:pPr>
                <a:defRPr/>
              </a:pPr>
              <a:t>6/10/2019</a:t>
            </a:fld>
            <a:endParaRPr lang="en-IE" altLang="tr-T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44AFA0-1330-46F6-BC3A-10516F5F1B82}" type="slidenum">
              <a:rPr lang="en-IE" altLang="tr-TR" smtClean="0"/>
              <a:pPr>
                <a:defRPr/>
              </a:pPr>
              <a:t>‹#›</a:t>
            </a:fld>
            <a:endParaRPr lang="en-IE" altLang="tr-TR"/>
          </a:p>
        </p:txBody>
      </p:sp>
    </p:spTree>
    <p:extLst>
      <p:ext uri="{BB962C8B-B14F-4D97-AF65-F5344CB8AC3E}">
        <p14:creationId xmlns:p14="http://schemas.microsoft.com/office/powerpoint/2010/main" val="3278299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EA418FE-24F8-434A-9EBA-0E3C0F8436A3}" type="datetime1">
              <a:rPr lang="en-US" altLang="tr-TR" smtClean="0"/>
              <a:pPr>
                <a:defRPr/>
              </a:pPr>
              <a:t>6/10/2019</a:t>
            </a:fld>
            <a:endParaRPr lang="en-IE" alt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CAE9A0-2559-44F9-9637-BC1197CF301C}" type="slidenum">
              <a:rPr lang="en-IE" altLang="tr-TR" smtClean="0"/>
              <a:pPr>
                <a:defRPr/>
              </a:pPr>
              <a:t>‹#›</a:t>
            </a:fld>
            <a:endParaRPr lang="en-IE" altLang="tr-TR"/>
          </a:p>
        </p:txBody>
      </p:sp>
    </p:spTree>
    <p:extLst>
      <p:ext uri="{BB962C8B-B14F-4D97-AF65-F5344CB8AC3E}">
        <p14:creationId xmlns:p14="http://schemas.microsoft.com/office/powerpoint/2010/main" val="12842143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5299B6-B4EB-4ACC-B2A7-6C6C8B397000}" type="datetime1">
              <a:rPr lang="en-US" altLang="tr-TR" smtClean="0"/>
              <a:pPr>
                <a:defRPr/>
              </a:pPr>
              <a:t>6/10/2019</a:t>
            </a:fld>
            <a:endParaRPr lang="en-IE" alt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70E9DF-9276-4BCF-A458-684D69247C5A}" type="slidenum">
              <a:rPr lang="en-IE" altLang="tr-TR" smtClean="0"/>
              <a:pPr>
                <a:defRPr/>
              </a:pPr>
              <a:t>‹#›</a:t>
            </a:fld>
            <a:endParaRPr lang="en-IE" altLang="tr-TR"/>
          </a:p>
        </p:txBody>
      </p:sp>
    </p:spTree>
    <p:extLst>
      <p:ext uri="{BB962C8B-B14F-4D97-AF65-F5344CB8AC3E}">
        <p14:creationId xmlns:p14="http://schemas.microsoft.com/office/powerpoint/2010/main" val="758863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C171250-3F94-4D38-B243-32B901D94F01}" type="datetime1">
              <a:rPr lang="en-US" altLang="tr-TR" smtClean="0"/>
              <a:pPr>
                <a:defRPr/>
              </a:pPr>
              <a:t>6/10/2019</a:t>
            </a:fld>
            <a:endParaRPr lang="en-IE" alt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102E0B-23D8-4B4C-A849-221B56D85E83}" type="slidenum">
              <a:rPr lang="en-IE" altLang="tr-TR" smtClean="0"/>
              <a:pPr>
                <a:defRPr/>
              </a:pPr>
              <a:t>‹#›</a:t>
            </a:fld>
            <a:endParaRPr lang="en-IE" altLang="tr-TR"/>
          </a:p>
        </p:txBody>
      </p:sp>
    </p:spTree>
    <p:extLst>
      <p:ext uri="{BB962C8B-B14F-4D97-AF65-F5344CB8AC3E}">
        <p14:creationId xmlns:p14="http://schemas.microsoft.com/office/powerpoint/2010/main" val="812620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31F3F72-E24C-477D-A9F3-0F7DA39B27C5}" type="datetime1">
              <a:rPr lang="en-US" altLang="tr-TR" smtClean="0"/>
              <a:pPr>
                <a:defRPr/>
              </a:pPr>
              <a:t>6/10/2019</a:t>
            </a:fld>
            <a:endParaRPr lang="en-IE" alt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F74F5D-3E28-4633-8393-3157F1320ED0}" type="slidenum">
              <a:rPr lang="en-IE" altLang="tr-TR" smtClean="0"/>
              <a:pPr>
                <a:defRPr/>
              </a:pPr>
              <a:t>‹#›</a:t>
            </a:fld>
            <a:endParaRPr lang="en-IE" altLang="tr-TR"/>
          </a:p>
        </p:txBody>
      </p:sp>
    </p:spTree>
    <p:extLst>
      <p:ext uri="{BB962C8B-B14F-4D97-AF65-F5344CB8AC3E}">
        <p14:creationId xmlns:p14="http://schemas.microsoft.com/office/powerpoint/2010/main" val="3715463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08B0AF-C5B5-4421-949C-BFD79EBA084F}" type="datetime1">
              <a:rPr lang="en-US" altLang="tr-TR" smtClean="0"/>
              <a:pPr>
                <a:defRPr/>
              </a:pPr>
              <a:t>6/10/2019</a:t>
            </a:fld>
            <a:endParaRPr lang="en-IE" alt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485FE4-FA5E-4F7C-8EA8-E414E555BDD0}" type="slidenum">
              <a:rPr lang="en-IE" altLang="tr-TR" smtClean="0"/>
              <a:pPr>
                <a:defRPr/>
              </a:pPr>
              <a:t>‹#›</a:t>
            </a:fld>
            <a:endParaRPr lang="en-IE" altLang="tr-TR"/>
          </a:p>
        </p:txBody>
      </p:sp>
    </p:spTree>
    <p:extLst>
      <p:ext uri="{BB962C8B-B14F-4D97-AF65-F5344CB8AC3E}">
        <p14:creationId xmlns:p14="http://schemas.microsoft.com/office/powerpoint/2010/main" val="2151121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4ADC205-D061-4ED3-96E4-9BAC7EE2BA3C}" type="datetime1">
              <a:rPr lang="en-US" altLang="tr-TR" smtClean="0"/>
              <a:pPr>
                <a:defRPr/>
              </a:pPr>
              <a:t>6/10/2019</a:t>
            </a:fld>
            <a:endParaRPr lang="en-IE" alt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03C4EA-320E-46CF-AD8B-C16BED144290}" type="slidenum">
              <a:rPr lang="en-IE" altLang="tr-TR" smtClean="0"/>
              <a:pPr>
                <a:defRPr/>
              </a:pPr>
              <a:t>‹#›</a:t>
            </a:fld>
            <a:endParaRPr lang="en-IE" altLang="tr-TR"/>
          </a:p>
        </p:txBody>
      </p:sp>
    </p:spTree>
    <p:extLst>
      <p:ext uri="{BB962C8B-B14F-4D97-AF65-F5344CB8AC3E}">
        <p14:creationId xmlns:p14="http://schemas.microsoft.com/office/powerpoint/2010/main" val="2691240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7241AE-A22A-448F-8F37-C9624DE17809}" type="datetime1">
              <a:rPr lang="en-US" altLang="tr-TR" smtClean="0"/>
              <a:pPr>
                <a:defRPr/>
              </a:pPr>
              <a:t>6/10/2019</a:t>
            </a:fld>
            <a:endParaRPr lang="en-IE" altLang="tr-T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E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C0BE32-BC7A-4AC4-B011-6DD6B0A3379A}" type="slidenum">
              <a:rPr lang="en-IE" altLang="tr-TR" smtClean="0"/>
              <a:pPr>
                <a:defRPr/>
              </a:pPr>
              <a:t>‹#›</a:t>
            </a:fld>
            <a:endParaRPr lang="en-IE" altLang="tr-TR"/>
          </a:p>
        </p:txBody>
      </p:sp>
    </p:spTree>
    <p:extLst>
      <p:ext uri="{BB962C8B-B14F-4D97-AF65-F5344CB8AC3E}">
        <p14:creationId xmlns:p14="http://schemas.microsoft.com/office/powerpoint/2010/main" val="2051745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0084B8-C52F-4207-8B9C-DACE67710B7D}" type="datetime1">
              <a:rPr lang="en-US" altLang="tr-TR" smtClean="0"/>
              <a:pPr>
                <a:defRPr/>
              </a:pPr>
              <a:t>6/10/2019</a:t>
            </a:fld>
            <a:endParaRPr lang="en-IE" altLang="tr-T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E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51E815-9966-402A-B21E-8FD80283C19D}" type="slidenum">
              <a:rPr lang="en-IE" altLang="tr-TR" smtClean="0"/>
              <a:pPr>
                <a:defRPr/>
              </a:pPr>
              <a:t>‹#›</a:t>
            </a:fld>
            <a:endParaRPr lang="en-IE" altLang="tr-TR"/>
          </a:p>
        </p:txBody>
      </p:sp>
    </p:spTree>
    <p:extLst>
      <p:ext uri="{BB962C8B-B14F-4D97-AF65-F5344CB8AC3E}">
        <p14:creationId xmlns:p14="http://schemas.microsoft.com/office/powerpoint/2010/main" val="4036224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4DE579-BCCB-497B-82C0-0B39B147432E}" type="datetime1">
              <a:rPr lang="en-US" altLang="tr-TR" smtClean="0"/>
              <a:pPr>
                <a:defRPr/>
              </a:pPr>
              <a:t>6/10/2019</a:t>
            </a:fld>
            <a:endParaRPr lang="en-IE" altLang="tr-T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E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E677D1-FF35-4960-982B-2A2FCDA5705F}" type="slidenum">
              <a:rPr lang="en-IE" altLang="tr-TR" smtClean="0"/>
              <a:pPr>
                <a:defRPr/>
              </a:pPr>
              <a:t>‹#›</a:t>
            </a:fld>
            <a:endParaRPr lang="en-IE" altLang="tr-TR"/>
          </a:p>
        </p:txBody>
      </p:sp>
    </p:spTree>
    <p:extLst>
      <p:ext uri="{BB962C8B-B14F-4D97-AF65-F5344CB8AC3E}">
        <p14:creationId xmlns:p14="http://schemas.microsoft.com/office/powerpoint/2010/main" val="2007906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07C03BC-3E7C-42BC-B1A2-DF99ACA57A69}" type="datetime1">
              <a:rPr lang="en-US" altLang="tr-TR" smtClean="0"/>
              <a:pPr>
                <a:defRPr/>
              </a:pPr>
              <a:t>6/10/2019</a:t>
            </a:fld>
            <a:endParaRPr lang="en-IE" alt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C7ECAC-B934-4F1B-A485-BACB9F8660EA}" type="slidenum">
              <a:rPr lang="en-IE" altLang="tr-TR" smtClean="0"/>
              <a:pPr>
                <a:defRPr/>
              </a:pPr>
              <a:t>‹#›</a:t>
            </a:fld>
            <a:endParaRPr lang="en-IE" altLang="tr-TR"/>
          </a:p>
        </p:txBody>
      </p:sp>
    </p:spTree>
    <p:extLst>
      <p:ext uri="{BB962C8B-B14F-4D97-AF65-F5344CB8AC3E}">
        <p14:creationId xmlns:p14="http://schemas.microsoft.com/office/powerpoint/2010/main" val="2254779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>
              <a:defRPr/>
            </a:pPr>
            <a:fld id="{8740FE35-E9E3-4992-A91D-03D3664E7BC4}" type="datetime1">
              <a:rPr lang="en-US" altLang="tr-TR" smtClean="0"/>
              <a:pPr>
                <a:defRPr/>
              </a:pPr>
              <a:t>6/10/2019</a:t>
            </a:fld>
            <a:endParaRPr lang="en-IE" alt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>
              <a:defRPr/>
            </a:pPr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444AFA0-1330-46F6-BC3A-10516F5F1B82}" type="slidenum">
              <a:rPr lang="en-IE" altLang="tr-TR" smtClean="0"/>
              <a:pPr>
                <a:defRPr/>
              </a:pPr>
              <a:t>‹#›</a:t>
            </a:fld>
            <a:endParaRPr lang="en-IE" altLang="tr-TR"/>
          </a:p>
        </p:txBody>
      </p:sp>
    </p:spTree>
    <p:extLst>
      <p:ext uri="{BB962C8B-B14F-4D97-AF65-F5344CB8AC3E}">
        <p14:creationId xmlns:p14="http://schemas.microsoft.com/office/powerpoint/2010/main" val="24028053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5">
            <a:extLst>
              <a:ext uri="{FF2B5EF4-FFF2-40B4-BE49-F238E27FC236}">
                <a16:creationId xmlns:a16="http://schemas.microsoft.com/office/drawing/2014/main" xmlns="" id="{1A66F4F4-CD71-4872-88BE-F3558FB13F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5029200"/>
            <a:ext cx="5029200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r-TR" altLang="tr-TR" sz="1600" b="1" dirty="0">
                <a:latin typeface="Bahnschrift" panose="020B0502040204020203" pitchFamily="34" charset="0"/>
              </a:rPr>
              <a:t>Team Members: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r-TR" altLang="tr-TR" sz="1600" dirty="0">
                <a:latin typeface="Bahnschrift" panose="020B0502040204020203" pitchFamily="34" charset="0"/>
              </a:rPr>
              <a:t>Oğulcan Merdivanlı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r-TR" altLang="tr-TR" sz="1600" dirty="0">
                <a:latin typeface="Bahnschrift" panose="020B0502040204020203" pitchFamily="34" charset="0"/>
              </a:rPr>
              <a:t>Hasan Saygın Dikbayır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r-TR" altLang="tr-TR" sz="1600" dirty="0">
                <a:latin typeface="Bahnschrift" panose="020B0502040204020203" pitchFamily="34" charset="0"/>
              </a:rPr>
              <a:t>Utku Mert Degirmenci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tr-TR" sz="1200" dirty="0">
                <a:latin typeface="Bahnschrift" panose="020B0502040204020203" pitchFamily="34" charset="0"/>
              </a:rPr>
              <a:t>Advisor: Murat </a:t>
            </a:r>
            <a:r>
              <a:rPr lang="en-US" altLang="tr-TR" sz="1200" dirty="0" smtClean="0">
                <a:latin typeface="Bahnschrift" panose="020B0502040204020203" pitchFamily="34" charset="0"/>
              </a:rPr>
              <a:t>YILMAZ,</a:t>
            </a:r>
            <a:r>
              <a:rPr lang="tr-TR" altLang="tr-TR" sz="1200" dirty="0" smtClean="0">
                <a:latin typeface="Bahnschrift" panose="020B0502040204020203" pitchFamily="34" charset="0"/>
              </a:rPr>
              <a:t> Doç.</a:t>
            </a:r>
            <a:r>
              <a:rPr lang="en-US" altLang="tr-TR" sz="1200" dirty="0" smtClean="0">
                <a:latin typeface="Bahnschrift" panose="020B0502040204020203" pitchFamily="34" charset="0"/>
              </a:rPr>
              <a:t> </a:t>
            </a:r>
            <a:r>
              <a:rPr lang="en-US" altLang="tr-TR" sz="1200" dirty="0">
                <a:latin typeface="Bahnschrift" panose="020B0502040204020203" pitchFamily="34" charset="0"/>
              </a:rPr>
              <a:t>Dr. Instructor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tr-TR" sz="1200" dirty="0">
                <a:latin typeface="Bahnschrift" panose="020B0502040204020203" pitchFamily="34" charset="0"/>
              </a:rPr>
              <a:t>Co-advisor: U</a:t>
            </a:r>
            <a:r>
              <a:rPr lang="tr-TR" altLang="tr-TR" sz="1200" dirty="0">
                <a:latin typeface="Bahnschrift" panose="020B0502040204020203" pitchFamily="34" charset="0"/>
              </a:rPr>
              <a:t>l</a:t>
            </a:r>
            <a:r>
              <a:rPr lang="en-US" altLang="tr-TR" sz="1200" dirty="0">
                <a:latin typeface="Bahnschrift" panose="020B0502040204020203" pitchFamily="34" charset="0"/>
              </a:rPr>
              <a:t>a</a:t>
            </a:r>
            <a:r>
              <a:rPr lang="tr-TR" altLang="tr-TR" sz="1200" dirty="0">
                <a:latin typeface="Bahnschrift" panose="020B0502040204020203" pitchFamily="34" charset="0"/>
              </a:rPr>
              <a:t>ş</a:t>
            </a:r>
            <a:r>
              <a:rPr lang="en-US" altLang="tr-TR" sz="1200" dirty="0">
                <a:latin typeface="Bahnschrift" panose="020B0502040204020203" pitchFamily="34" charset="0"/>
              </a:rPr>
              <a:t> GÜLEÇ, </a:t>
            </a:r>
            <a:r>
              <a:rPr lang="tr-TR" altLang="tr-TR" sz="1200" dirty="0">
                <a:latin typeface="Bahnschrift" panose="020B0502040204020203" pitchFamily="34" charset="0"/>
              </a:rPr>
              <a:t>Dr. </a:t>
            </a:r>
            <a:r>
              <a:rPr lang="en-US" altLang="tr-TR" sz="1200" dirty="0">
                <a:latin typeface="Bahnschrift" panose="020B0502040204020203" pitchFamily="34" charset="0"/>
              </a:rPr>
              <a:t>Lecturer</a:t>
            </a:r>
          </a:p>
        </p:txBody>
      </p:sp>
      <p:sp>
        <p:nvSpPr>
          <p:cNvPr id="3075" name="TextBox 14">
            <a:extLst>
              <a:ext uri="{FF2B5EF4-FFF2-40B4-BE49-F238E27FC236}">
                <a16:creationId xmlns:a16="http://schemas.microsoft.com/office/drawing/2014/main" xmlns="" id="{E9C3BD9F-5BB5-41D2-A07B-9C61CD7FC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581400"/>
            <a:ext cx="73152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2000" dirty="0">
                <a:latin typeface="Bahnschrift" panose="020B0502040204020203" pitchFamily="34" charset="0"/>
              </a:rPr>
              <a:t>Digital Storytelling on a Virtual Heritage Museum with Believable Agents based on Turkish Horror Folklore</a:t>
            </a:r>
            <a:endParaRPr lang="tr-TR" sz="2000" dirty="0">
              <a:latin typeface="Bahnschrift" panose="020B0502040204020203" pitchFamily="34" charset="0"/>
            </a:endParaRPr>
          </a:p>
        </p:txBody>
      </p:sp>
      <p:pic>
        <p:nvPicPr>
          <p:cNvPr id="4" name="Picture 3" descr="logotranspa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8600"/>
            <a:ext cx="1658112" cy="1426464"/>
          </a:xfrm>
          <a:prstGeom prst="rect">
            <a:avLst/>
          </a:prstGeom>
        </p:spPr>
      </p:pic>
      <p:sp>
        <p:nvSpPr>
          <p:cNvPr id="5" name="TextBox 14">
            <a:extLst>
              <a:ext uri="{FF2B5EF4-FFF2-40B4-BE49-F238E27FC236}">
                <a16:creationId xmlns:a16="http://schemas.microsoft.com/office/drawing/2014/main" xmlns="" id="{E9C3BD9F-5BB5-41D2-A07B-9C61CD7FC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2394978"/>
            <a:ext cx="73152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r-TR" sz="5400" dirty="0">
                <a:latin typeface="Bahnschrift" panose="020B0502040204020203" pitchFamily="34" charset="0"/>
              </a:rPr>
              <a:t>MUSEUM </a:t>
            </a:r>
            <a:r>
              <a:rPr lang="tr-TR" sz="5400" dirty="0">
                <a:solidFill>
                  <a:schemeClr val="accent1"/>
                </a:solidFill>
                <a:latin typeface="Bahnschrift" panose="020B0502040204020203" pitchFamily="34" charset="0"/>
              </a:rPr>
              <a:t>CORVUS</a:t>
            </a:r>
            <a:r>
              <a:rPr lang="tr-TR" sz="5400" dirty="0">
                <a:latin typeface="Bahnschrift" panose="020B0502040204020203" pitchFamily="34" charset="0"/>
              </a:rPr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025021"/>
            <a:ext cx="1988312" cy="1447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55837" y="533400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tr-TR" dirty="0" smtClean="0"/>
              <a:t>Outputs of </a:t>
            </a:r>
            <a:r>
              <a:rPr lang="tr-TR" dirty="0" smtClean="0">
                <a:solidFill>
                  <a:srgbClr val="F07F09"/>
                </a:solidFill>
              </a:rPr>
              <a:t>the</a:t>
            </a:r>
            <a:r>
              <a:rPr lang="tr-TR" dirty="0" smtClean="0"/>
              <a:t> </a:t>
            </a:r>
            <a:r>
              <a:rPr lang="tr-TR" altLang="tr-TR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Project</a:t>
            </a:r>
            <a:endParaRPr lang="tr-TR" dirty="0"/>
          </a:p>
        </p:txBody>
      </p:sp>
      <p:pic>
        <p:nvPicPr>
          <p:cNvPr id="5" name="Picture 4" descr="logotranspa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8600"/>
            <a:ext cx="1658112" cy="14264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57" y="1794497"/>
            <a:ext cx="3909220" cy="2057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824" y="1798790"/>
            <a:ext cx="3893980" cy="20531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57" y="3962400"/>
            <a:ext cx="3909220" cy="20502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5824" y="3955257"/>
            <a:ext cx="389398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63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xmlns="" id="{3050C1AD-D6CA-49AE-BFC1-61CADA65B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tr-TR" b="1" dirty="0">
                <a:ea typeface="ＭＳ Ｐゴシック" panose="020B0600070205080204" pitchFamily="34" charset="-128"/>
              </a:rPr>
              <a:t>Materials and </a:t>
            </a:r>
            <a:r>
              <a:rPr lang="en-IE" altLang="tr-TR" b="1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Methods</a:t>
            </a:r>
            <a:endParaRPr lang="en-US" altLang="tr-TR" b="1" dirty="0">
              <a:solidFill>
                <a:schemeClr val="accent1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19199"/>
            <a:ext cx="3200400" cy="463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650" y="1219199"/>
            <a:ext cx="3981350" cy="463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logotranspa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8600"/>
            <a:ext cx="1658112" cy="142646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xmlns="" id="{E22A7E1C-F146-4758-B657-1769F87E5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tr-TR" altLang="tr-TR" sz="3600" b="1" dirty="0" smtClean="0">
                <a:ea typeface="ＭＳ Ｐゴシック" panose="020B0600070205080204" pitchFamily="34" charset="-128"/>
              </a:rPr>
              <a:t>Development</a:t>
            </a:r>
            <a:br>
              <a:rPr lang="tr-TR" altLang="tr-TR" sz="3600" b="1" dirty="0" smtClean="0">
                <a:ea typeface="ＭＳ Ｐゴシック" panose="020B0600070205080204" pitchFamily="34" charset="-128"/>
              </a:rPr>
            </a:br>
            <a:r>
              <a:rPr lang="tr-TR" altLang="tr-TR" sz="36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Methodology</a:t>
            </a:r>
            <a:endParaRPr lang="en-IE" altLang="tr-TR" sz="3600" b="1" dirty="0">
              <a:solidFill>
                <a:schemeClr val="accent1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11" name="İçerik Yer Tutucusu 10">
            <a:extLst>
              <a:ext uri="{FF2B5EF4-FFF2-40B4-BE49-F238E27FC236}">
                <a16:creationId xmlns:a16="http://schemas.microsoft.com/office/drawing/2014/main" xmlns="" id="{1FBD0A97-2693-4830-BC8E-0A39A7899C6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079" y="2244060"/>
            <a:ext cx="5334000" cy="3631660"/>
          </a:xfrm>
          <a:prstGeom prst="rect">
            <a:avLst/>
          </a:prstGeom>
        </p:spPr>
      </p:pic>
      <p:pic>
        <p:nvPicPr>
          <p:cNvPr id="4" name="Picture 3" descr="logotranspa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8600"/>
            <a:ext cx="1658112" cy="1426464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xmlns="" id="{DE742820-9C28-4FA5-B682-FD5904A63B0C}"/>
              </a:ext>
            </a:extLst>
          </p:cNvPr>
          <p:cNvSpPr txBox="1"/>
          <p:nvPr/>
        </p:nvSpPr>
        <p:spPr>
          <a:xfrm>
            <a:off x="5961888" y="2244060"/>
            <a:ext cx="318211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Development </a:t>
            </a:r>
            <a:r>
              <a:rPr lang="tr-TR" dirty="0" err="1"/>
              <a:t>Methodology</a:t>
            </a:r>
            <a:endParaRPr lang="tr-TR" dirty="0"/>
          </a:p>
          <a:p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dirty="0" err="1"/>
              <a:t>Throughout</a:t>
            </a:r>
            <a:r>
              <a:rPr lang="tr-TR" sz="1600" dirty="0"/>
              <a:t> </a:t>
            </a:r>
            <a:r>
              <a:rPr lang="tr-TR" sz="1600" dirty="0" err="1"/>
              <a:t>the</a:t>
            </a:r>
            <a:r>
              <a:rPr lang="tr-TR" sz="1600" dirty="0"/>
              <a:t> </a:t>
            </a:r>
            <a:r>
              <a:rPr lang="tr-TR" sz="1600" dirty="0" err="1"/>
              <a:t>project</a:t>
            </a:r>
            <a:r>
              <a:rPr lang="tr-TR" sz="1600" dirty="0"/>
              <a:t>, </a:t>
            </a:r>
            <a:r>
              <a:rPr lang="tr-TR" sz="1600" dirty="0" err="1"/>
              <a:t>two</a:t>
            </a:r>
            <a:r>
              <a:rPr lang="tr-TR" sz="1600" dirty="0"/>
              <a:t> </a:t>
            </a:r>
            <a:r>
              <a:rPr lang="tr-TR" sz="1600" dirty="0" err="1"/>
              <a:t>different</a:t>
            </a:r>
            <a:r>
              <a:rPr lang="tr-TR" sz="1600" dirty="0"/>
              <a:t> </a:t>
            </a:r>
            <a:r>
              <a:rPr lang="tr-TR" sz="1600" dirty="0" err="1"/>
              <a:t>methodologies</a:t>
            </a:r>
            <a:r>
              <a:rPr lang="tr-TR" sz="1600" dirty="0"/>
              <a:t> </a:t>
            </a:r>
            <a:r>
              <a:rPr lang="tr-TR" sz="1600" dirty="0" err="1"/>
              <a:t>used</a:t>
            </a:r>
            <a:r>
              <a:rPr lang="tr-TR" sz="1600" dirty="0"/>
              <a:t>.</a:t>
            </a:r>
          </a:p>
          <a:p>
            <a:endParaRPr lang="tr-T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000" dirty="0" err="1">
                <a:solidFill>
                  <a:schemeClr val="accent1"/>
                </a:solidFill>
              </a:rPr>
              <a:t>Tentative</a:t>
            </a:r>
            <a:r>
              <a:rPr lang="tr-TR" sz="2000" dirty="0">
                <a:solidFill>
                  <a:schemeClr val="accent1"/>
                </a:solidFill>
              </a:rPr>
              <a:t> Project plan </a:t>
            </a:r>
            <a:r>
              <a:rPr lang="tr-TR" sz="2000" dirty="0" err="1"/>
              <a:t>for</a:t>
            </a:r>
            <a:r>
              <a:rPr lang="tr-TR" sz="2000" dirty="0"/>
              <a:t> CENG407,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phase</a:t>
            </a:r>
            <a:r>
              <a:rPr lang="tr-TR" sz="2000" dirty="0"/>
              <a:t> of </a:t>
            </a:r>
            <a:r>
              <a:rPr lang="tr-TR" sz="2000" dirty="0" err="1"/>
              <a:t>documentation</a:t>
            </a:r>
            <a:r>
              <a:rPr lang="tr-TR" sz="2000" dirty="0"/>
              <a:t>.</a:t>
            </a:r>
          </a:p>
          <a:p>
            <a:pPr lvl="1"/>
            <a:endParaRPr lang="tr-T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000" dirty="0" err="1">
                <a:solidFill>
                  <a:schemeClr val="accent1"/>
                </a:solidFill>
              </a:rPr>
              <a:t>Scrum</a:t>
            </a:r>
            <a:r>
              <a:rPr lang="tr-TR" sz="2000" dirty="0"/>
              <a:t> </a:t>
            </a:r>
            <a:r>
              <a:rPr lang="tr-TR" sz="2000" dirty="0" err="1"/>
              <a:t>for</a:t>
            </a:r>
            <a:r>
              <a:rPr lang="tr-TR" sz="2000" dirty="0"/>
              <a:t> CENG408,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phase</a:t>
            </a:r>
            <a:r>
              <a:rPr lang="tr-TR" sz="2000" dirty="0"/>
              <a:t> of </a:t>
            </a:r>
            <a:r>
              <a:rPr lang="tr-TR" sz="2000" dirty="0" err="1"/>
              <a:t>implementation</a:t>
            </a:r>
            <a:endParaRPr lang="tr-TR" sz="2000" dirty="0"/>
          </a:p>
        </p:txBody>
      </p:sp>
    </p:spTree>
  </p:cSld>
  <p:clrMapOvr>
    <a:masterClrMapping/>
  </p:clrMapOvr>
  <p:transition advTm="60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14" y="2362200"/>
            <a:ext cx="7669935" cy="3690931"/>
          </a:xfrm>
          <a:prstGeom prst="rect">
            <a:avLst/>
          </a:prstGeom>
        </p:spPr>
      </p:pic>
      <p:pic>
        <p:nvPicPr>
          <p:cNvPr id="5" name="Picture 4" descr="logotranspa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8600"/>
            <a:ext cx="1658112" cy="142646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xmlns="" id="{3050C1AD-D6CA-49AE-BFC1-61CADA65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135290" cy="1376082"/>
          </a:xfrm>
        </p:spPr>
        <p:txBody>
          <a:bodyPr/>
          <a:lstStyle/>
          <a:p>
            <a:pPr algn="just"/>
            <a:r>
              <a:rPr lang="tr-TR" altLang="tr-TR" b="1" dirty="0" smtClean="0">
                <a:ea typeface="ＭＳ Ｐゴシック" panose="020B0600070205080204" pitchFamily="34" charset="-128"/>
              </a:rPr>
              <a:t>Development </a:t>
            </a:r>
            <a:r>
              <a:rPr lang="en-IE" altLang="tr-TR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Meth</a:t>
            </a:r>
            <a:r>
              <a:rPr lang="tr-TR" altLang="tr-TR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odology</a:t>
            </a:r>
            <a:endParaRPr lang="en-US" altLang="tr-TR" b="1" dirty="0">
              <a:solidFill>
                <a:schemeClr val="accent1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87422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xmlns="" id="{35C5D40E-EA5C-4295-A675-D956F87D1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>
                <a:solidFill>
                  <a:schemeClr val="accent1"/>
                </a:solidFill>
              </a:rPr>
              <a:t>Technology</a:t>
            </a:r>
            <a:r>
              <a:rPr lang="tr-TR" b="1" dirty="0"/>
              <a:t> </a:t>
            </a:r>
            <a:r>
              <a:rPr lang="tr-TR" b="1" dirty="0" err="1"/>
              <a:t>Used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xmlns="" id="{7C491A35-4333-4794-96F7-C116A7423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700" y="2052925"/>
            <a:ext cx="6711654" cy="4195481"/>
          </a:xfrm>
        </p:spPr>
        <p:txBody>
          <a:bodyPr/>
          <a:lstStyle/>
          <a:p>
            <a:r>
              <a:rPr lang="tr-TR" dirty="0" err="1"/>
              <a:t>Unity</a:t>
            </a:r>
            <a:r>
              <a:rPr lang="tr-TR" dirty="0"/>
              <a:t> 3D Game Engine</a:t>
            </a:r>
          </a:p>
          <a:p>
            <a:r>
              <a:rPr lang="tr-TR" dirty="0" err="1"/>
              <a:t>Zbrush</a:t>
            </a:r>
            <a:endParaRPr lang="tr-TR" dirty="0"/>
          </a:p>
          <a:p>
            <a:r>
              <a:rPr lang="tr-TR" dirty="0" err="1"/>
              <a:t>Autodesk</a:t>
            </a:r>
            <a:r>
              <a:rPr lang="tr-TR" dirty="0"/>
              <a:t> Maya</a:t>
            </a:r>
          </a:p>
          <a:p>
            <a:r>
              <a:rPr lang="tr-TR" dirty="0" err="1"/>
              <a:t>Photoshop</a:t>
            </a:r>
            <a:r>
              <a:rPr lang="tr-TR" dirty="0"/>
              <a:t> CC 2018</a:t>
            </a:r>
          </a:p>
          <a:p>
            <a:r>
              <a:rPr lang="tr-TR" dirty="0" err="1"/>
              <a:t>Illustrator</a:t>
            </a:r>
            <a:r>
              <a:rPr lang="tr-TR" dirty="0"/>
              <a:t> CC 2015</a:t>
            </a:r>
          </a:p>
          <a:p>
            <a:r>
              <a:rPr lang="tr-TR" dirty="0" err="1"/>
              <a:t>Mixamo</a:t>
            </a:r>
            <a:r>
              <a:rPr lang="tr-TR" dirty="0"/>
              <a:t> </a:t>
            </a:r>
            <a:r>
              <a:rPr lang="tr-TR" dirty="0" err="1"/>
              <a:t>Fuse</a:t>
            </a:r>
            <a:endParaRPr lang="tr-TR" dirty="0"/>
          </a:p>
          <a:p>
            <a:r>
              <a:rPr lang="tr-TR" dirty="0"/>
              <a:t>Visual </a:t>
            </a:r>
            <a:r>
              <a:rPr lang="tr-TR" dirty="0" err="1"/>
              <a:t>Studio</a:t>
            </a:r>
            <a:r>
              <a:rPr lang="tr-TR" dirty="0"/>
              <a:t> </a:t>
            </a:r>
            <a:r>
              <a:rPr lang="tr-TR" dirty="0" err="1"/>
              <a:t>Community</a:t>
            </a:r>
            <a:r>
              <a:rPr lang="tr-TR" dirty="0"/>
              <a:t> 2017</a:t>
            </a:r>
          </a:p>
          <a:p>
            <a:r>
              <a:rPr lang="tr-TR" dirty="0" err="1"/>
              <a:t>Ableton</a:t>
            </a:r>
            <a:r>
              <a:rPr lang="tr-TR" dirty="0"/>
              <a:t> Live 9</a:t>
            </a:r>
          </a:p>
          <a:p>
            <a:pPr marL="0" indent="0">
              <a:buNone/>
            </a:pPr>
            <a:endParaRPr lang="tr-TR" dirty="0"/>
          </a:p>
        </p:txBody>
      </p:sp>
      <p:pic>
        <p:nvPicPr>
          <p:cNvPr id="4" name="Picture 3" descr="logotranspa.png">
            <a:extLst>
              <a:ext uri="{FF2B5EF4-FFF2-40B4-BE49-F238E27FC236}">
                <a16:creationId xmlns:a16="http://schemas.microsoft.com/office/drawing/2014/main" xmlns="" id="{7B8FB8FD-4523-4AD7-86ED-2C5353A77F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8600"/>
            <a:ext cx="1658112" cy="1426464"/>
          </a:xfrm>
          <a:prstGeom prst="rect">
            <a:avLst/>
          </a:prstGeom>
        </p:spPr>
      </p:pic>
      <p:pic>
        <p:nvPicPr>
          <p:cNvPr id="1028" name="Picture 4" descr="unity logo png ile ilgili gÃ¶rsel sonucu">
            <a:extLst>
              <a:ext uri="{FF2B5EF4-FFF2-40B4-BE49-F238E27FC236}">
                <a16:creationId xmlns:a16="http://schemas.microsoft.com/office/drawing/2014/main" xmlns="" id="{13206DA2-B037-45C9-B9B2-39DCB179A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513" y="1837152"/>
            <a:ext cx="2248294" cy="231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zbrush logo png ile ilgili gÃ¶rsel sonucu">
            <a:extLst>
              <a:ext uri="{FF2B5EF4-FFF2-40B4-BE49-F238E27FC236}">
                <a16:creationId xmlns:a16="http://schemas.microsoft.com/office/drawing/2014/main" xmlns="" id="{0EB83EE3-D473-4E9D-A4F4-6B31A7BC2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714" y="1697750"/>
            <a:ext cx="1132459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utodesk maya logo png ile ilgili gÃ¶rsel sonucu">
            <a:extLst>
              <a:ext uri="{FF2B5EF4-FFF2-40B4-BE49-F238E27FC236}">
                <a16:creationId xmlns:a16="http://schemas.microsoft.com/office/drawing/2014/main" xmlns="" id="{F416A401-8805-4653-A208-32CF6CCC0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481" y="1837152"/>
            <a:ext cx="1130896" cy="113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hotoshop logo png ile ilgili gÃ¶rsel sonucu">
            <a:extLst>
              <a:ext uri="{FF2B5EF4-FFF2-40B4-BE49-F238E27FC236}">
                <a16:creationId xmlns:a16="http://schemas.microsoft.com/office/drawing/2014/main" xmlns="" id="{A20E9F6E-4418-4362-A4EF-C82CBD27F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859" y="3138299"/>
            <a:ext cx="1010351" cy="101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llustrator logo png ile ilgili gÃ¶rsel sonucu">
            <a:extLst>
              <a:ext uri="{FF2B5EF4-FFF2-40B4-BE49-F238E27FC236}">
                <a16:creationId xmlns:a16="http://schemas.microsoft.com/office/drawing/2014/main" xmlns="" id="{CFCA3B5E-4890-426E-A522-7FA5D741A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833" y="3150136"/>
            <a:ext cx="1024171" cy="998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Mixamo logo png ile ilgili gÃ¶rsel sonucu">
            <a:extLst>
              <a:ext uri="{FF2B5EF4-FFF2-40B4-BE49-F238E27FC236}">
                <a16:creationId xmlns:a16="http://schemas.microsoft.com/office/drawing/2014/main" xmlns="" id="{5D9F77FB-4BF7-464A-8DE8-8BF8524C0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858" y="4343267"/>
            <a:ext cx="1010351" cy="101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visual studio logo png ile ilgili gÃ¶rsel sonucu">
            <a:extLst>
              <a:ext uri="{FF2B5EF4-FFF2-40B4-BE49-F238E27FC236}">
                <a16:creationId xmlns:a16="http://schemas.microsoft.com/office/drawing/2014/main" xmlns="" id="{844F9B3E-80CA-4544-B677-DFA9E7CDA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833" y="4330738"/>
            <a:ext cx="1010351" cy="101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bleton logo png ile ilgili gÃ¶rsel sonucu">
            <a:extLst>
              <a:ext uri="{FF2B5EF4-FFF2-40B4-BE49-F238E27FC236}">
                <a16:creationId xmlns:a16="http://schemas.microsoft.com/office/drawing/2014/main" xmlns="" id="{695261A3-C9B9-45BC-AA41-BFD40EA36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961" y="5384467"/>
            <a:ext cx="1204968" cy="1204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149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xmlns="" id="{27C1DEF4-4EF6-45C5-A7FD-0D260D5FF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tr-TR" b="1" dirty="0">
                <a:ea typeface="ＭＳ Ｐゴシック" panose="020B0600070205080204" pitchFamily="34" charset="-128"/>
              </a:rPr>
              <a:t>Tübitak </a:t>
            </a:r>
            <a:r>
              <a:rPr lang="tr-TR" altLang="tr-TR" b="1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Application</a:t>
            </a:r>
            <a:endParaRPr lang="en-GB" altLang="tr-TR" b="1" dirty="0">
              <a:solidFill>
                <a:schemeClr val="accent1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4" name="Picture 3" descr="logotranspa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8600"/>
            <a:ext cx="1658112" cy="1426464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27C1DEF4-4EF6-45C5-A7FD-0D260D5FF8EF}"/>
              </a:ext>
            </a:extLst>
          </p:cNvPr>
          <p:cNvSpPr txBox="1">
            <a:spLocks/>
          </p:cNvSpPr>
          <p:nvPr/>
        </p:nvSpPr>
        <p:spPr>
          <a:xfrm>
            <a:off x="466603" y="3048000"/>
            <a:ext cx="723900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tr-TR" altLang="tr-TR" sz="2000" dirty="0">
                <a:ea typeface="ＭＳ Ｐゴシック" panose="020B0600070205080204" pitchFamily="34" charset="-128"/>
              </a:rPr>
              <a:t>2209-B Sanayiye Yönelik Lisans Araştırma Projelerini Destekleme Programı </a:t>
            </a:r>
            <a:r>
              <a:rPr lang="tr-TR" altLang="tr-TR" sz="2000" dirty="0" smtClean="0">
                <a:ea typeface="ＭＳ Ｐゴシック" panose="020B0600070205080204" pitchFamily="34" charset="-128"/>
              </a:rPr>
              <a:t>2018/6</a:t>
            </a:r>
            <a:endParaRPr lang="en-GB" altLang="tr-TR" sz="2000" dirty="0">
              <a:ea typeface="ＭＳ Ｐゴシック" panose="020B0600070205080204" pitchFamily="34" charset="-128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xmlns="" id="{27C1DEF4-4EF6-45C5-A7FD-0D260D5FF8EF}"/>
              </a:ext>
            </a:extLst>
          </p:cNvPr>
          <p:cNvSpPr txBox="1">
            <a:spLocks/>
          </p:cNvSpPr>
          <p:nvPr/>
        </p:nvSpPr>
        <p:spPr>
          <a:xfrm>
            <a:off x="468112" y="2077366"/>
            <a:ext cx="723900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tr-TR" altLang="tr-TR" sz="2800" dirty="0" smtClean="0">
                <a:ea typeface="ＭＳ Ｐゴシック" panose="020B0600070205080204" pitchFamily="34" charset="-128"/>
              </a:rPr>
              <a:t>Earned </a:t>
            </a:r>
            <a:r>
              <a:rPr lang="tr-TR" altLang="tr-TR" sz="2800" dirty="0">
                <a:ea typeface="ＭＳ Ｐゴシック" panose="020B0600070205080204" pitchFamily="34" charset="-128"/>
              </a:rPr>
              <a:t>Tübitak </a:t>
            </a:r>
            <a:r>
              <a:rPr lang="tr-TR" altLang="tr-TR" sz="2800" dirty="0" smtClean="0">
                <a:ea typeface="ＭＳ Ｐゴシック" panose="020B0600070205080204" pitchFamily="34" charset="-128"/>
              </a:rPr>
              <a:t>Program</a:t>
            </a:r>
            <a:endParaRPr lang="en-GB" altLang="tr-TR" sz="2800" dirty="0">
              <a:ea typeface="ＭＳ Ｐゴシック" panose="020B060007020508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245" y="2514600"/>
            <a:ext cx="1252567" cy="167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818290"/>
      </p:ext>
    </p:extLst>
  </p:cSld>
  <p:clrMapOvr>
    <a:masterClrMapping/>
  </p:clrMapOvr>
  <p:transition advTm="60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xmlns="" id="{3F7A69AF-07F8-4031-B979-96A88ECFD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>
                <a:solidFill>
                  <a:schemeClr val="accent1"/>
                </a:solidFill>
              </a:rPr>
              <a:t>Acknowledgement</a:t>
            </a:r>
            <a:endParaRPr lang="tr-TR" b="1" dirty="0">
              <a:solidFill>
                <a:schemeClr val="accent1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xmlns="" id="{E8554567-7E68-481B-A711-D0FED417C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grateful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:</a:t>
            </a:r>
          </a:p>
          <a:p>
            <a:pPr marL="0" indent="0">
              <a:buNone/>
            </a:pPr>
            <a:endParaRPr lang="tr-T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tr-TR" dirty="0" smtClean="0"/>
              <a:t>Assoc. Dr</a:t>
            </a:r>
            <a:r>
              <a:rPr lang="tr-TR" dirty="0"/>
              <a:t>. </a:t>
            </a:r>
            <a:r>
              <a:rPr lang="tr-TR" dirty="0" smtClean="0"/>
              <a:t>Instructor </a:t>
            </a:r>
            <a:r>
              <a:rPr lang="tr-TR" dirty="0"/>
              <a:t>Murat YILMAZ,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tr-TR" dirty="0"/>
              <a:t>Dr. </a:t>
            </a:r>
            <a:r>
              <a:rPr lang="tr-TR" dirty="0" err="1"/>
              <a:t>Lecturer</a:t>
            </a:r>
            <a:r>
              <a:rPr lang="tr-TR" dirty="0"/>
              <a:t> Ulaş GÜLEÇ,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tr-TR" dirty="0"/>
              <a:t>Bora GÜNGÖREN,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tr-TR" dirty="0"/>
              <a:t>Gerisi Hikaye Team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tr-TR" dirty="0"/>
              <a:t>Sinan AYYORGUN</a:t>
            </a:r>
          </a:p>
          <a:p>
            <a:pPr marL="0" indent="0">
              <a:buNone/>
            </a:pPr>
            <a:r>
              <a:rPr lang="tr-TR" dirty="0" err="1"/>
              <a:t>Thank</a:t>
            </a:r>
            <a:r>
              <a:rPr lang="tr-TR" dirty="0"/>
              <a:t> </a:t>
            </a:r>
            <a:r>
              <a:rPr lang="tr-TR" dirty="0" err="1"/>
              <a:t>you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your</a:t>
            </a:r>
            <a:r>
              <a:rPr lang="tr-TR" dirty="0"/>
              <a:t> </a:t>
            </a:r>
            <a:r>
              <a:rPr lang="tr-TR" dirty="0" err="1"/>
              <a:t>guidance</a:t>
            </a:r>
            <a:r>
              <a:rPr lang="tr-TR" dirty="0"/>
              <a:t> 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your</a:t>
            </a:r>
            <a:r>
              <a:rPr lang="tr-TR" dirty="0"/>
              <a:t> </a:t>
            </a:r>
            <a:r>
              <a:rPr lang="tr-TR" dirty="0" err="1"/>
              <a:t>passion</a:t>
            </a:r>
            <a:r>
              <a:rPr lang="tr-TR" dirty="0"/>
              <a:t> </a:t>
            </a:r>
            <a:r>
              <a:rPr lang="tr-TR" dirty="0" err="1"/>
              <a:t>throughout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Project.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/>
          </a:p>
        </p:txBody>
      </p:sp>
      <p:pic>
        <p:nvPicPr>
          <p:cNvPr id="4" name="Picture 3" descr="logotranspa.png">
            <a:extLst>
              <a:ext uri="{FF2B5EF4-FFF2-40B4-BE49-F238E27FC236}">
                <a16:creationId xmlns:a16="http://schemas.microsoft.com/office/drawing/2014/main" xmlns="" id="{C17AE35F-4CC2-4E48-B15F-2855FC253D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8600"/>
            <a:ext cx="1658112" cy="142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8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açık hava, siyah, bina, fotoğraf içeren bir resim&#10;&#10;Yüksek güvenilirlikle oluşturulmuş açıklama">
            <a:extLst>
              <a:ext uri="{FF2B5EF4-FFF2-40B4-BE49-F238E27FC236}">
                <a16:creationId xmlns:a16="http://schemas.microsoft.com/office/drawing/2014/main" xmlns="" id="{548604C3-D35F-4970-812A-F8842B086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80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343400"/>
            <a:ext cx="2352675" cy="1607018"/>
          </a:xfrm>
          <a:prstGeom prst="rect">
            <a:avLst/>
          </a:prstGeom>
        </p:spPr>
      </p:pic>
      <p:sp>
        <p:nvSpPr>
          <p:cNvPr id="8" name="Metin kutusu 3">
            <a:extLst>
              <a:ext uri="{FF2B5EF4-FFF2-40B4-BE49-F238E27FC236}">
                <a16:creationId xmlns:a16="http://schemas.microsoft.com/office/drawing/2014/main" xmlns="" id="{369D5A9C-9404-40D0-B7D3-B322B688F579}"/>
              </a:ext>
            </a:extLst>
          </p:cNvPr>
          <p:cNvSpPr txBox="1"/>
          <p:nvPr/>
        </p:nvSpPr>
        <p:spPr>
          <a:xfrm>
            <a:off x="642042" y="6039906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ANY QUESTIONS?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2A7E1C-F146-4758-B657-1769F87E54B4}"/>
              </a:ext>
            </a:extLst>
          </p:cNvPr>
          <p:cNvSpPr txBox="1">
            <a:spLocks/>
          </p:cNvSpPr>
          <p:nvPr/>
        </p:nvSpPr>
        <p:spPr>
          <a:xfrm>
            <a:off x="457200" y="304800"/>
            <a:ext cx="8229600" cy="1143000"/>
          </a:xfrm>
          <a:prstGeom prst="rect">
            <a:avLst/>
          </a:prstGeom>
        </p:spPr>
        <p:txBody>
          <a:bodyPr/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tr-TR" altLang="tr-TR" b="1" dirty="0" smtClean="0">
                <a:ea typeface="ＭＳ Ｐゴシック" panose="020B0600070205080204" pitchFamily="34" charset="-128"/>
              </a:rPr>
              <a:t>Traceability</a:t>
            </a:r>
            <a:r>
              <a:rPr lang="en-IE" altLang="tr-TR" b="1" dirty="0" smtClean="0">
                <a:ea typeface="ＭＳ Ｐゴシック" panose="020B0600070205080204" pitchFamily="34" charset="-128"/>
              </a:rPr>
              <a:t> </a:t>
            </a:r>
            <a:r>
              <a:rPr lang="tr-TR" altLang="tr-TR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Matrix</a:t>
            </a:r>
            <a:endParaRPr lang="en-IE" altLang="tr-TR" b="1" dirty="0">
              <a:solidFill>
                <a:schemeClr val="accent1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383030"/>
            <a:ext cx="8229600" cy="5246370"/>
          </a:xfrm>
          <a:prstGeom prst="rect">
            <a:avLst/>
          </a:prstGeom>
        </p:spPr>
      </p:pic>
      <p:pic>
        <p:nvPicPr>
          <p:cNvPr id="4" name="Picture 3" descr="logotranspa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8600"/>
            <a:ext cx="1658112" cy="142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60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2A7E1C-F146-4758-B657-1769F87E54B4}"/>
              </a:ext>
            </a:extLst>
          </p:cNvPr>
          <p:cNvSpPr txBox="1">
            <a:spLocks/>
          </p:cNvSpPr>
          <p:nvPr/>
        </p:nvSpPr>
        <p:spPr>
          <a:xfrm>
            <a:off x="457200" y="304800"/>
            <a:ext cx="8229600" cy="1143000"/>
          </a:xfrm>
          <a:prstGeom prst="rect">
            <a:avLst/>
          </a:prstGeom>
        </p:spPr>
        <p:txBody>
          <a:bodyPr/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tr-TR" altLang="tr-TR" b="1" dirty="0" smtClean="0">
                <a:ea typeface="ＭＳ Ｐゴシック" panose="020B0600070205080204" pitchFamily="34" charset="-128"/>
              </a:rPr>
              <a:t>Spirint Reports on</a:t>
            </a:r>
            <a:r>
              <a:rPr lang="en-IE" altLang="tr-TR" b="1" dirty="0" smtClean="0">
                <a:ea typeface="ＭＳ Ｐゴシック" panose="020B0600070205080204" pitchFamily="34" charset="-128"/>
              </a:rPr>
              <a:t> </a:t>
            </a:r>
            <a:r>
              <a:rPr lang="tr-TR" altLang="tr-TR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Jira</a:t>
            </a:r>
            <a:endParaRPr lang="en-IE" altLang="tr-TR" b="1" dirty="0">
              <a:solidFill>
                <a:schemeClr val="accent1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3" name="Picture 2" descr="logotranspa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8600"/>
            <a:ext cx="1658112" cy="14264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62" y="1661702"/>
            <a:ext cx="3637360" cy="21912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220277"/>
            <a:ext cx="3642122" cy="220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3081070"/>
            <a:ext cx="3824062" cy="221986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81000" y="3852988"/>
            <a:ext cx="5356490" cy="734578"/>
          </a:xfrm>
        </p:spPr>
        <p:txBody>
          <a:bodyPr/>
          <a:lstStyle/>
          <a:p>
            <a:r>
              <a:rPr lang="tr-TR" sz="2000" dirty="0" smtClean="0"/>
              <a:t>Spirint 2</a:t>
            </a:r>
            <a:r>
              <a:rPr lang="tr-TR" dirty="0" smtClean="0"/>
              <a:t/>
            </a:r>
            <a:br>
              <a:rPr lang="tr-TR" dirty="0" smtClean="0"/>
            </a:br>
            <a:endParaRPr lang="tr-TR" dirty="0"/>
          </a:p>
        </p:txBody>
      </p:sp>
      <p:sp>
        <p:nvSpPr>
          <p:cNvPr id="8" name="Title 6"/>
          <p:cNvSpPr txBox="1">
            <a:spLocks/>
          </p:cNvSpPr>
          <p:nvPr/>
        </p:nvSpPr>
        <p:spPr>
          <a:xfrm>
            <a:off x="381000" y="1307293"/>
            <a:ext cx="5356490" cy="7345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tr-TR" sz="2000" dirty="0" smtClean="0"/>
              <a:t>Spirint 1</a:t>
            </a:r>
            <a:r>
              <a:rPr lang="tr-TR" dirty="0" smtClean="0"/>
              <a:t/>
            </a:r>
            <a:br>
              <a:rPr lang="tr-TR" dirty="0" smtClean="0"/>
            </a:br>
            <a:endParaRPr lang="tr-TR" dirty="0"/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4343400" y="2645336"/>
            <a:ext cx="5356490" cy="7345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tr-TR" sz="2000" dirty="0" smtClean="0"/>
              <a:t>Spirint 3</a:t>
            </a:r>
            <a:r>
              <a:rPr lang="tr-TR" dirty="0" smtClean="0"/>
              <a:t/>
            </a:r>
            <a:br>
              <a:rPr lang="tr-TR" dirty="0" smtClean="0"/>
            </a:b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59068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xmlns="" id="{002956BF-FB8C-4EE4-A541-A06F00FA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tr-TR" sz="4000" b="1" dirty="0" err="1">
                <a:ea typeface="ＭＳ Ｐゴシック" panose="020B0600070205080204" pitchFamily="34" charset="-128"/>
              </a:rPr>
              <a:t>Objectives</a:t>
            </a:r>
            <a:r>
              <a:rPr lang="tr-TR" altLang="tr-TR" sz="4000" b="1" dirty="0">
                <a:ea typeface="ＭＳ Ｐゴシック" panose="020B0600070205080204" pitchFamily="34" charset="-128"/>
              </a:rPr>
              <a:t> of </a:t>
            </a:r>
            <a:r>
              <a:rPr lang="tr-TR" altLang="tr-TR" sz="4000" b="1" dirty="0" err="1">
                <a:ea typeface="ＭＳ Ｐゴシック" panose="020B0600070205080204" pitchFamily="34" charset="-128"/>
              </a:rPr>
              <a:t>the</a:t>
            </a:r>
            <a:r>
              <a:rPr lang="tr-TR" altLang="tr-TR" sz="4000" b="1" dirty="0">
                <a:ea typeface="ＭＳ Ｐゴシック" panose="020B0600070205080204" pitchFamily="34" charset="-128"/>
              </a:rPr>
              <a:t> </a:t>
            </a:r>
            <a:r>
              <a:rPr lang="tr-TR" altLang="tr-TR" sz="4000" b="1" dirty="0" err="1">
                <a:solidFill>
                  <a:schemeClr val="accent1"/>
                </a:solidFill>
                <a:ea typeface="ＭＳ Ｐゴシック" panose="020B0600070205080204" pitchFamily="34" charset="-128"/>
              </a:rPr>
              <a:t>Study</a:t>
            </a:r>
            <a:endParaRPr lang="en-GB" altLang="tr-TR" sz="4000" b="1" dirty="0">
              <a:solidFill>
                <a:schemeClr val="accent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xmlns="" id="{3F6D4AA6-D8AF-4383-9A52-56F5B3862B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3" y="1600200"/>
            <a:ext cx="8229600" cy="4983161"/>
          </a:xfrm>
        </p:spPr>
        <p:txBody>
          <a:bodyPr>
            <a:normAutofit fontScale="92500" lnSpcReduction="10000"/>
          </a:bodyPr>
          <a:lstStyle/>
          <a:p>
            <a:r>
              <a:rPr lang="tr-TR" altLang="tr-TR" sz="2400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Definition: </a:t>
            </a:r>
            <a:r>
              <a:rPr lang="tr-TR" altLang="tr-TR" sz="2400" dirty="0" err="1">
                <a:ea typeface="ＭＳ Ｐゴシック" panose="020B0600070205080204" pitchFamily="34" charset="-128"/>
              </a:rPr>
              <a:t>Developing</a:t>
            </a:r>
            <a:r>
              <a:rPr lang="tr-TR" altLang="tr-TR" sz="2400" dirty="0">
                <a:ea typeface="ＭＳ Ｐゴシック" panose="020B0600070205080204" pitchFamily="34" charset="-128"/>
              </a:rPr>
              <a:t> a </a:t>
            </a:r>
            <a:r>
              <a:rPr lang="tr-TR" altLang="tr-TR" sz="2400" dirty="0" err="1">
                <a:ea typeface="ＭＳ Ｐゴシック" panose="020B0600070205080204" pitchFamily="34" charset="-128"/>
              </a:rPr>
              <a:t>virtual</a:t>
            </a:r>
            <a:r>
              <a:rPr lang="tr-TR" altLang="tr-TR" sz="2400" dirty="0">
                <a:ea typeface="ＭＳ Ｐゴシック" panose="020B0600070205080204" pitchFamily="34" charset="-128"/>
              </a:rPr>
              <a:t> </a:t>
            </a:r>
            <a:r>
              <a:rPr lang="tr-TR" altLang="tr-TR" sz="2400" dirty="0" err="1">
                <a:ea typeface="ＭＳ Ｐゴシック" panose="020B0600070205080204" pitchFamily="34" charset="-128"/>
              </a:rPr>
              <a:t>environment</a:t>
            </a:r>
            <a:r>
              <a:rPr lang="tr-TR" altLang="tr-TR" sz="2400" dirty="0">
                <a:ea typeface="ＭＳ Ｐゴシック" panose="020B0600070205080204" pitchFamily="34" charset="-128"/>
              </a:rPr>
              <a:t> </a:t>
            </a:r>
            <a:r>
              <a:rPr lang="tr-TR" altLang="tr-TR" sz="2400" dirty="0" err="1">
                <a:ea typeface="ＭＳ Ｐゴシック" panose="020B0600070205080204" pitchFamily="34" charset="-128"/>
              </a:rPr>
              <a:t>to</a:t>
            </a:r>
            <a:r>
              <a:rPr lang="tr-TR" altLang="tr-TR" sz="2400" dirty="0">
                <a:ea typeface="ＭＳ Ｐゴシック" panose="020B0600070205080204" pitchFamily="34" charset="-128"/>
              </a:rPr>
              <a:t> </a:t>
            </a:r>
            <a:r>
              <a:rPr lang="tr-TR" altLang="tr-TR" sz="2400" dirty="0" err="1">
                <a:ea typeface="ＭＳ Ｐゴシック" panose="020B0600070205080204" pitchFamily="34" charset="-128"/>
              </a:rPr>
              <a:t>bring</a:t>
            </a:r>
            <a:r>
              <a:rPr lang="tr-TR" altLang="tr-TR" sz="2400" dirty="0">
                <a:ea typeface="ＭＳ Ｐゴシック" panose="020B0600070205080204" pitchFamily="34" charset="-128"/>
              </a:rPr>
              <a:t> </a:t>
            </a:r>
            <a:r>
              <a:rPr lang="tr-TR" altLang="tr-TR" sz="2400" dirty="0" err="1">
                <a:ea typeface="ＭＳ Ｐゴシック" panose="020B0600070205080204" pitchFamily="34" charset="-128"/>
              </a:rPr>
              <a:t>back</a:t>
            </a:r>
            <a:r>
              <a:rPr lang="tr-TR" altLang="tr-TR" sz="2400" dirty="0">
                <a:ea typeface="ＭＳ Ｐゴシック" panose="020B0600070205080204" pitchFamily="34" charset="-128"/>
              </a:rPr>
              <a:t> </a:t>
            </a:r>
            <a:r>
              <a:rPr lang="tr-TR" altLang="tr-TR" sz="2400" dirty="0" err="1">
                <a:ea typeface="ＭＳ Ｐゴシック" panose="020B0600070205080204" pitchFamily="34" charset="-128"/>
              </a:rPr>
              <a:t>long-forgotten</a:t>
            </a:r>
            <a:r>
              <a:rPr lang="tr-TR" altLang="tr-TR" sz="2400" dirty="0">
                <a:ea typeface="ＭＳ Ｐゴシック" panose="020B0600070205080204" pitchFamily="34" charset="-128"/>
              </a:rPr>
              <a:t> </a:t>
            </a:r>
            <a:r>
              <a:rPr lang="tr-TR" altLang="tr-TR" sz="2400" dirty="0" err="1">
                <a:ea typeface="ＭＳ Ｐゴシック" panose="020B0600070205080204" pitchFamily="34" charset="-128"/>
              </a:rPr>
              <a:t>Turkish</a:t>
            </a:r>
            <a:r>
              <a:rPr lang="tr-TR" altLang="tr-TR" sz="2400" dirty="0">
                <a:ea typeface="ＭＳ Ｐゴシック" panose="020B0600070205080204" pitchFamily="34" charset="-128"/>
              </a:rPr>
              <a:t> </a:t>
            </a:r>
            <a:r>
              <a:rPr lang="tr-TR" altLang="tr-TR" sz="2400" dirty="0" err="1">
                <a:ea typeface="ＭＳ Ｐゴシック" panose="020B0600070205080204" pitchFamily="34" charset="-128"/>
              </a:rPr>
              <a:t>horror</a:t>
            </a:r>
            <a:r>
              <a:rPr lang="tr-TR" altLang="tr-TR" sz="2400" dirty="0">
                <a:ea typeface="ＭＳ Ｐゴシック" panose="020B0600070205080204" pitchFamily="34" charset="-128"/>
              </a:rPr>
              <a:t> </a:t>
            </a:r>
            <a:r>
              <a:rPr lang="tr-TR" altLang="tr-TR" sz="2400" dirty="0" err="1">
                <a:ea typeface="ＭＳ Ｐゴシック" panose="020B0600070205080204" pitchFamily="34" charset="-128"/>
              </a:rPr>
              <a:t>culture</a:t>
            </a:r>
            <a:r>
              <a:rPr lang="tr-TR" altLang="tr-TR" sz="2400" dirty="0">
                <a:ea typeface="ＭＳ Ｐゴシック" panose="020B0600070205080204" pitchFamily="34" charset="-128"/>
              </a:rPr>
              <a:t>.</a:t>
            </a:r>
          </a:p>
          <a:p>
            <a:pPr lvl="1"/>
            <a:r>
              <a:rPr lang="tr-TR" altLang="tr-TR" sz="2000" dirty="0" err="1">
                <a:ea typeface="ＭＳ Ｐゴシック" panose="020B0600070205080204" pitchFamily="34" charset="-128"/>
              </a:rPr>
              <a:t>Designed</a:t>
            </a:r>
            <a:r>
              <a:rPr lang="tr-TR" altLang="tr-TR" sz="2000" dirty="0">
                <a:ea typeface="ＭＳ Ｐゴシック" panose="020B0600070205080204" pitchFamily="34" charset="-128"/>
              </a:rPr>
              <a:t> </a:t>
            </a:r>
            <a:r>
              <a:rPr lang="tr-TR" altLang="tr-TR" sz="2000" dirty="0" err="1">
                <a:ea typeface="ＭＳ Ｐゴシック" panose="020B0600070205080204" pitchFamily="34" charset="-128"/>
              </a:rPr>
              <a:t>for</a:t>
            </a:r>
            <a:r>
              <a:rPr lang="tr-TR" altLang="tr-TR" sz="2000" dirty="0">
                <a:ea typeface="ＭＳ Ｐゴシック" panose="020B0600070205080204" pitchFamily="34" charset="-128"/>
              </a:rPr>
              <a:t> </a:t>
            </a:r>
            <a:r>
              <a:rPr lang="tr-TR" altLang="tr-TR" sz="2000" dirty="0" err="1">
                <a:ea typeface="ＭＳ Ｐゴシック" panose="020B0600070205080204" pitchFamily="34" charset="-128"/>
              </a:rPr>
              <a:t>every</a:t>
            </a:r>
            <a:r>
              <a:rPr lang="tr-TR" altLang="tr-TR" sz="2000" dirty="0">
                <a:ea typeface="ＭＳ Ｐゴシック" panose="020B0600070205080204" pitchFamily="34" charset="-128"/>
              </a:rPr>
              <a:t> </a:t>
            </a:r>
            <a:r>
              <a:rPr lang="tr-TR" altLang="tr-TR" sz="2000" dirty="0" err="1">
                <a:ea typeface="ＭＳ Ｐゴシック" panose="020B0600070205080204" pitchFamily="34" charset="-128"/>
              </a:rPr>
              <a:t>individual</a:t>
            </a:r>
            <a:r>
              <a:rPr lang="tr-TR" altLang="tr-TR" sz="2000" dirty="0">
                <a:ea typeface="ＭＳ Ｐゴシック" panose="020B0600070205080204" pitchFamily="34" charset="-128"/>
              </a:rPr>
              <a:t> </a:t>
            </a:r>
            <a:r>
              <a:rPr lang="tr-TR" altLang="tr-TR" sz="2000" dirty="0" err="1">
                <a:ea typeface="ＭＳ Ｐゴシック" panose="020B0600070205080204" pitchFamily="34" charset="-128"/>
              </a:rPr>
              <a:t>who</a:t>
            </a:r>
            <a:r>
              <a:rPr lang="tr-TR" altLang="tr-TR" sz="2000" dirty="0">
                <a:ea typeface="ＭＳ Ｐゴシック" panose="020B0600070205080204" pitchFamily="34" charset="-128"/>
              </a:rPr>
              <a:t> </a:t>
            </a:r>
            <a:r>
              <a:rPr lang="tr-TR" altLang="tr-TR" sz="2000" dirty="0" err="1">
                <a:ea typeface="ＭＳ Ｐゴシック" panose="020B0600070205080204" pitchFamily="34" charset="-128"/>
              </a:rPr>
              <a:t>are</a:t>
            </a:r>
            <a:r>
              <a:rPr lang="tr-TR" altLang="tr-TR" sz="2000" dirty="0">
                <a:ea typeface="ＭＳ Ｐゴシック" panose="020B0600070205080204" pitchFamily="34" charset="-128"/>
              </a:rPr>
              <a:t> </a:t>
            </a:r>
            <a:r>
              <a:rPr lang="tr-TR" altLang="tr-TR" sz="2000" dirty="0" err="1">
                <a:ea typeface="ＭＳ Ｐゴシック" panose="020B0600070205080204" pitchFamily="34" charset="-128"/>
              </a:rPr>
              <a:t>interested</a:t>
            </a:r>
            <a:r>
              <a:rPr lang="tr-TR" altLang="tr-TR" sz="2000" dirty="0">
                <a:ea typeface="ＭＳ Ｐゴシック" panose="020B0600070205080204" pitchFamily="34" charset="-128"/>
              </a:rPr>
              <a:t> in </a:t>
            </a:r>
            <a:r>
              <a:rPr lang="tr-TR" altLang="tr-TR" sz="2000" dirty="0" err="1">
                <a:ea typeface="ＭＳ Ｐゴシック" panose="020B0600070205080204" pitchFamily="34" charset="-128"/>
              </a:rPr>
              <a:t>horror</a:t>
            </a:r>
            <a:r>
              <a:rPr lang="tr-TR" altLang="tr-TR" sz="2000" dirty="0">
                <a:ea typeface="ＭＳ Ｐゴシック" panose="020B0600070205080204" pitchFamily="34" charset="-128"/>
              </a:rPr>
              <a:t> </a:t>
            </a:r>
            <a:r>
              <a:rPr lang="tr-TR" altLang="tr-TR" sz="2000" dirty="0" err="1">
                <a:ea typeface="ＭＳ Ｐゴシック" panose="020B0600070205080204" pitchFamily="34" charset="-128"/>
              </a:rPr>
              <a:t>or</a:t>
            </a:r>
            <a:r>
              <a:rPr lang="tr-TR" altLang="tr-TR" sz="2000" dirty="0">
                <a:ea typeface="ＭＳ Ｐゴシック" panose="020B0600070205080204" pitchFamily="34" charset="-128"/>
              </a:rPr>
              <a:t> </a:t>
            </a:r>
            <a:r>
              <a:rPr lang="tr-TR" altLang="tr-TR" sz="2000" dirty="0" err="1">
                <a:ea typeface="ＭＳ Ｐゴシック" panose="020B0600070205080204" pitchFamily="34" charset="-128"/>
              </a:rPr>
              <a:t>Turkish</a:t>
            </a:r>
            <a:r>
              <a:rPr lang="tr-TR" altLang="tr-TR" sz="2000" dirty="0">
                <a:ea typeface="ＭＳ Ｐゴシック" panose="020B0600070205080204" pitchFamily="34" charset="-128"/>
              </a:rPr>
              <a:t> </a:t>
            </a:r>
            <a:r>
              <a:rPr lang="tr-TR" altLang="tr-TR" sz="2000" dirty="0" err="1">
                <a:ea typeface="ＭＳ Ｐゴシック" panose="020B0600070205080204" pitchFamily="34" charset="-128"/>
              </a:rPr>
              <a:t>folklore</a:t>
            </a:r>
            <a:r>
              <a:rPr lang="tr-TR" altLang="tr-TR" sz="2000" dirty="0">
                <a:ea typeface="ＭＳ Ｐゴシック" panose="020B0600070205080204" pitchFamily="34" charset="-128"/>
              </a:rPr>
              <a:t>.</a:t>
            </a:r>
          </a:p>
          <a:p>
            <a:pPr lvl="1"/>
            <a:r>
              <a:rPr lang="tr-TR" altLang="tr-TR" sz="2000" dirty="0" err="1">
                <a:ea typeface="ＭＳ Ｐゴシック" panose="020B0600070205080204" pitchFamily="34" charset="-128"/>
              </a:rPr>
              <a:t>Compatible</a:t>
            </a:r>
            <a:r>
              <a:rPr lang="tr-TR" altLang="tr-TR" sz="2000" dirty="0">
                <a:ea typeface="ＭＳ Ｐゴシック" panose="020B0600070205080204" pitchFamily="34" charset="-128"/>
              </a:rPr>
              <a:t> </a:t>
            </a:r>
            <a:r>
              <a:rPr lang="tr-TR" altLang="tr-TR" sz="2000" dirty="0" err="1">
                <a:ea typeface="ＭＳ Ｐゴシック" panose="020B0600070205080204" pitchFamily="34" charset="-128"/>
              </a:rPr>
              <a:t>for</a:t>
            </a:r>
            <a:r>
              <a:rPr lang="tr-TR" altLang="tr-TR" sz="2000" dirty="0">
                <a:ea typeface="ＭＳ Ｐゴシック" panose="020B0600070205080204" pitchFamily="34" charset="-128"/>
              </a:rPr>
              <a:t> </a:t>
            </a:r>
            <a:r>
              <a:rPr lang="tr-TR" altLang="tr-TR" sz="2000" dirty="0" err="1">
                <a:ea typeface="ＭＳ Ｐゴシック" panose="020B0600070205080204" pitchFamily="34" charset="-128"/>
              </a:rPr>
              <a:t>both</a:t>
            </a:r>
            <a:r>
              <a:rPr lang="tr-TR" altLang="tr-TR" sz="2000" dirty="0">
                <a:ea typeface="ＭＳ Ｐゴシック" panose="020B0600070205080204" pitchFamily="34" charset="-128"/>
              </a:rPr>
              <a:t> PC </a:t>
            </a:r>
            <a:r>
              <a:rPr lang="tr-TR" altLang="tr-TR" sz="2000" dirty="0" err="1">
                <a:ea typeface="ＭＳ Ｐゴシック" panose="020B0600070205080204" pitchFamily="34" charset="-128"/>
              </a:rPr>
              <a:t>and</a:t>
            </a:r>
            <a:r>
              <a:rPr lang="tr-TR" altLang="tr-TR" sz="2000" dirty="0">
                <a:ea typeface="ＭＳ Ｐゴシック" panose="020B0600070205080204" pitchFamily="34" charset="-128"/>
              </a:rPr>
              <a:t> VR </a:t>
            </a:r>
            <a:r>
              <a:rPr lang="tr-TR" altLang="tr-TR" sz="2000" dirty="0" err="1">
                <a:ea typeface="ＭＳ Ｐゴシック" panose="020B0600070205080204" pitchFamily="34" charset="-128"/>
              </a:rPr>
              <a:t>medium</a:t>
            </a:r>
            <a:r>
              <a:rPr lang="tr-TR" altLang="tr-TR" sz="2000" dirty="0">
                <a:ea typeface="ＭＳ Ｐゴシック" panose="020B0600070205080204" pitchFamily="34" charset="-128"/>
              </a:rPr>
              <a:t>. </a:t>
            </a:r>
          </a:p>
          <a:p>
            <a:r>
              <a:rPr lang="tr-TR" altLang="tr-TR" sz="2400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Main </a:t>
            </a:r>
            <a:r>
              <a:rPr lang="tr-TR" altLang="tr-TR" sz="2400" dirty="0" err="1">
                <a:solidFill>
                  <a:schemeClr val="accent1"/>
                </a:solidFill>
                <a:ea typeface="ＭＳ Ｐゴシック" panose="020B0600070205080204" pitchFamily="34" charset="-128"/>
              </a:rPr>
              <a:t>Features</a:t>
            </a:r>
            <a:r>
              <a:rPr lang="en-US" altLang="tr-TR" sz="2400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 </a:t>
            </a:r>
            <a:endParaRPr lang="tr-TR" altLang="tr-TR" sz="2400" dirty="0">
              <a:solidFill>
                <a:schemeClr val="accent1"/>
              </a:solidFill>
              <a:ea typeface="ＭＳ Ｐゴシック" panose="020B0600070205080204" pitchFamily="34" charset="-128"/>
            </a:endParaRPr>
          </a:p>
          <a:p>
            <a:pPr lvl="1"/>
            <a:r>
              <a:rPr lang="tr-TR" altLang="tr-TR" sz="2400" dirty="0">
                <a:ea typeface="ＭＳ Ｐゴシック" panose="020B0600070205080204" pitchFamily="34" charset="-128"/>
              </a:rPr>
              <a:t> </a:t>
            </a:r>
            <a:r>
              <a:rPr lang="en-US" altLang="tr-TR" sz="2000" dirty="0">
                <a:ea typeface="ＭＳ Ｐゴシック" panose="020B0600070205080204" pitchFamily="34" charset="-128"/>
              </a:rPr>
              <a:t>Presenting a museum experience based on Turkish horror culture</a:t>
            </a:r>
            <a:r>
              <a:rPr lang="tr-TR" altLang="tr-TR" sz="2000" dirty="0">
                <a:ea typeface="ＭＳ Ｐゴシック" panose="020B0600070205080204" pitchFamily="34" charset="-128"/>
              </a:rPr>
              <a:t>.</a:t>
            </a:r>
          </a:p>
          <a:p>
            <a:pPr lvl="1" algn="just"/>
            <a:r>
              <a:rPr lang="tr-TR" altLang="tr-TR" sz="2000" dirty="0" err="1">
                <a:ea typeface="ＭＳ Ｐゴシック" panose="020B0600070205080204" pitchFamily="34" charset="-128"/>
              </a:rPr>
              <a:t>Digital</a:t>
            </a:r>
            <a:r>
              <a:rPr lang="tr-TR" altLang="tr-TR" sz="2000" dirty="0">
                <a:ea typeface="ＭＳ Ｐゴシック" panose="020B0600070205080204" pitchFamily="34" charset="-128"/>
              </a:rPr>
              <a:t> </a:t>
            </a:r>
            <a:r>
              <a:rPr lang="tr-TR" altLang="tr-TR" sz="2000" dirty="0" err="1">
                <a:ea typeface="ＭＳ Ｐゴシック" panose="020B0600070205080204" pitchFamily="34" charset="-128"/>
              </a:rPr>
              <a:t>storytelling</a:t>
            </a:r>
            <a:endParaRPr lang="tr-TR" altLang="tr-TR" sz="2000" dirty="0">
              <a:ea typeface="ＭＳ Ｐゴシック" panose="020B0600070205080204" pitchFamily="34" charset="-128"/>
            </a:endParaRPr>
          </a:p>
          <a:p>
            <a:pPr lvl="1"/>
            <a:r>
              <a:rPr lang="tr-TR" altLang="tr-TR" sz="2000" dirty="0" err="1">
                <a:ea typeface="ＭＳ Ｐゴシック" panose="020B0600070205080204" pitchFamily="34" charset="-128"/>
              </a:rPr>
              <a:t>Realism</a:t>
            </a:r>
            <a:r>
              <a:rPr lang="tr-TR" altLang="tr-TR" sz="2000" dirty="0">
                <a:ea typeface="ＭＳ Ｐゴシック" panose="020B0600070205080204" pitchFamily="34" charset="-128"/>
              </a:rPr>
              <a:t> </a:t>
            </a:r>
            <a:r>
              <a:rPr lang="tr-TR" altLang="tr-TR" sz="2000" dirty="0" err="1">
                <a:ea typeface="ＭＳ Ｐゴシック" panose="020B0600070205080204" pitchFamily="34" charset="-128"/>
              </a:rPr>
              <a:t>with</a:t>
            </a:r>
            <a:r>
              <a:rPr lang="tr-TR" altLang="tr-TR" sz="2000" dirty="0">
                <a:ea typeface="ＭＳ Ｐゴシック" panose="020B0600070205080204" pitchFamily="34" charset="-128"/>
              </a:rPr>
              <a:t> </a:t>
            </a:r>
            <a:r>
              <a:rPr lang="tr-TR" altLang="tr-TR" sz="2000" dirty="0" err="1">
                <a:ea typeface="ＭＳ Ｐゴシック" panose="020B0600070205080204" pitchFamily="34" charset="-128"/>
              </a:rPr>
              <a:t>believable</a:t>
            </a:r>
            <a:r>
              <a:rPr lang="tr-TR" altLang="tr-TR" sz="2000" dirty="0">
                <a:ea typeface="ＭＳ Ｐゴシック" panose="020B0600070205080204" pitchFamily="34" charset="-128"/>
              </a:rPr>
              <a:t> </a:t>
            </a:r>
            <a:r>
              <a:rPr lang="tr-TR" altLang="tr-TR" sz="2000" dirty="0" err="1">
                <a:ea typeface="ＭＳ Ｐゴシック" panose="020B0600070205080204" pitchFamily="34" charset="-128"/>
              </a:rPr>
              <a:t>agent</a:t>
            </a:r>
            <a:r>
              <a:rPr lang="tr-TR" altLang="tr-TR" sz="2000" dirty="0">
                <a:ea typeface="ＭＳ Ｐゴシック" panose="020B0600070205080204" pitchFamily="34" charset="-128"/>
              </a:rPr>
              <a:t> </a:t>
            </a:r>
            <a:r>
              <a:rPr lang="tr-TR" altLang="tr-TR" sz="2000" dirty="0" err="1">
                <a:ea typeface="ＭＳ Ｐゴシック" panose="020B0600070205080204" pitchFamily="34" charset="-128"/>
              </a:rPr>
              <a:t>concept</a:t>
            </a:r>
            <a:endParaRPr lang="tr-TR" altLang="tr-TR" sz="2000" dirty="0">
              <a:ea typeface="ＭＳ Ｐゴシック" panose="020B0600070205080204" pitchFamily="34" charset="-128"/>
            </a:endParaRPr>
          </a:p>
          <a:p>
            <a:r>
              <a:rPr lang="tr-TR" altLang="tr-TR" sz="2400" dirty="0" err="1">
                <a:solidFill>
                  <a:schemeClr val="accent1"/>
                </a:solidFill>
                <a:ea typeface="ＭＳ Ｐゴシック" panose="020B0600070205080204" pitchFamily="34" charset="-128"/>
              </a:rPr>
              <a:t>Constraints</a:t>
            </a:r>
            <a:endParaRPr lang="tr-TR" altLang="tr-TR" sz="2400" dirty="0">
              <a:solidFill>
                <a:schemeClr val="accent1"/>
              </a:solidFill>
              <a:ea typeface="ＭＳ Ｐゴシック" panose="020B0600070205080204" pitchFamily="34" charset="-128"/>
            </a:endParaRPr>
          </a:p>
          <a:p>
            <a:pPr lvl="1"/>
            <a:r>
              <a:rPr lang="tr-TR" altLang="tr-TR" sz="2400" dirty="0">
                <a:ea typeface="ＭＳ Ｐゴシック" panose="020B0600070205080204" pitchFamily="34" charset="-128"/>
              </a:rPr>
              <a:t> </a:t>
            </a:r>
            <a:r>
              <a:rPr lang="tr-TR" altLang="tr-TR" sz="2000" dirty="0" err="1">
                <a:ea typeface="ＭＳ Ｐゴシック" panose="020B0600070205080204" pitchFamily="34" charset="-128"/>
              </a:rPr>
              <a:t>Lack</a:t>
            </a:r>
            <a:r>
              <a:rPr lang="tr-TR" altLang="tr-TR" sz="2000" dirty="0">
                <a:ea typeface="ＭＳ Ｐゴシック" panose="020B0600070205080204" pitchFamily="34" charset="-128"/>
              </a:rPr>
              <a:t> of </a:t>
            </a:r>
            <a:r>
              <a:rPr lang="tr-TR" altLang="tr-TR" sz="2000" dirty="0" err="1">
                <a:ea typeface="ＭＳ Ｐゴシック" panose="020B0600070205080204" pitchFamily="34" charset="-128"/>
              </a:rPr>
              <a:t>written</a:t>
            </a:r>
            <a:r>
              <a:rPr lang="tr-TR" altLang="tr-TR" sz="2000" dirty="0">
                <a:ea typeface="ＭＳ Ｐゴシック" panose="020B0600070205080204" pitchFamily="34" charset="-128"/>
              </a:rPr>
              <a:t> </a:t>
            </a:r>
            <a:r>
              <a:rPr lang="tr-TR" altLang="tr-TR" sz="2000" dirty="0" err="1">
                <a:ea typeface="ＭＳ Ｐゴシック" panose="020B0600070205080204" pitchFamily="34" charset="-128"/>
              </a:rPr>
              <a:t>sources</a:t>
            </a:r>
            <a:r>
              <a:rPr lang="tr-TR" altLang="tr-TR" sz="2000" dirty="0">
                <a:ea typeface="ＭＳ Ｐゴシック" panose="020B0600070205080204" pitchFamily="34" charset="-128"/>
              </a:rPr>
              <a:t> </a:t>
            </a:r>
            <a:r>
              <a:rPr lang="tr-TR" altLang="tr-TR" sz="2000" dirty="0" err="1">
                <a:ea typeface="ＭＳ Ｐゴシック" panose="020B0600070205080204" pitchFamily="34" charset="-128"/>
              </a:rPr>
              <a:t>leads</a:t>
            </a:r>
            <a:r>
              <a:rPr lang="tr-TR" altLang="tr-TR" sz="2000" dirty="0">
                <a:ea typeface="ＭＳ Ｐゴシック" panose="020B0600070205080204" pitchFamily="34" charset="-128"/>
              </a:rPr>
              <a:t> </a:t>
            </a:r>
            <a:r>
              <a:rPr lang="tr-TR" altLang="tr-TR" sz="2000" dirty="0" err="1">
                <a:ea typeface="ＭＳ Ｐゴシック" panose="020B0600070205080204" pitchFamily="34" charset="-128"/>
              </a:rPr>
              <a:t>to</a:t>
            </a:r>
            <a:r>
              <a:rPr lang="tr-TR" altLang="tr-TR" sz="2000" dirty="0">
                <a:ea typeface="ＭＳ Ｐゴシック" panose="020B0600070205080204" pitchFamily="34" charset="-128"/>
              </a:rPr>
              <a:t> </a:t>
            </a:r>
            <a:r>
              <a:rPr lang="tr-TR" altLang="tr-TR" sz="2000" dirty="0" err="1">
                <a:ea typeface="ＭＳ Ｐゴシック" panose="020B0600070205080204" pitchFamily="34" charset="-128"/>
              </a:rPr>
              <a:t>uncertainty</a:t>
            </a:r>
            <a:r>
              <a:rPr lang="tr-TR" altLang="tr-TR" sz="2000" dirty="0">
                <a:ea typeface="ＭＳ Ｐゴシック" panose="020B0600070205080204" pitchFamily="34" charset="-128"/>
              </a:rPr>
              <a:t> </a:t>
            </a:r>
            <a:r>
              <a:rPr lang="tr-TR" altLang="tr-TR" sz="2000" dirty="0" err="1">
                <a:ea typeface="ＭＳ Ｐゴシック" panose="020B0600070205080204" pitchFamily="34" charset="-128"/>
              </a:rPr>
              <a:t>about</a:t>
            </a:r>
            <a:r>
              <a:rPr lang="tr-TR" altLang="tr-TR" sz="2000" dirty="0">
                <a:ea typeface="ＭＳ Ｐゴシック" panose="020B0600070205080204" pitchFamily="34" charset="-128"/>
              </a:rPr>
              <a:t> </a:t>
            </a:r>
            <a:r>
              <a:rPr lang="tr-TR" altLang="tr-TR" sz="2000" dirty="0" err="1">
                <a:ea typeface="ＭＳ Ｐゴシック" panose="020B0600070205080204" pitchFamily="34" charset="-128"/>
              </a:rPr>
              <a:t>the</a:t>
            </a:r>
            <a:r>
              <a:rPr lang="tr-TR" altLang="tr-TR" sz="2000" dirty="0">
                <a:ea typeface="ＭＳ Ｐゴシック" panose="020B0600070205080204" pitchFamily="34" charset="-128"/>
              </a:rPr>
              <a:t> </a:t>
            </a:r>
            <a:r>
              <a:rPr lang="tr-TR" altLang="tr-TR" sz="2000" dirty="0" err="1">
                <a:ea typeface="ＭＳ Ｐゴシック" panose="020B0600070205080204" pitchFamily="34" charset="-128"/>
              </a:rPr>
              <a:t>folklore</a:t>
            </a:r>
            <a:r>
              <a:rPr lang="tr-TR" altLang="tr-TR" sz="2000" dirty="0">
                <a:ea typeface="ＭＳ Ｐゴシック" panose="020B0600070205080204" pitchFamily="34" charset="-128"/>
              </a:rPr>
              <a:t>.</a:t>
            </a:r>
          </a:p>
          <a:p>
            <a:pPr marL="457200" lvl="1" indent="0" algn="just">
              <a:buNone/>
            </a:pPr>
            <a:endParaRPr lang="tr-TR" altLang="tr-TR" sz="2000" dirty="0">
              <a:ea typeface="ＭＳ Ｐゴシック" panose="020B0600070205080204" pitchFamily="34" charset="-128"/>
            </a:endParaRPr>
          </a:p>
          <a:p>
            <a:pPr marL="457200" lvl="1" indent="0">
              <a:buNone/>
            </a:pPr>
            <a:endParaRPr lang="tr-TR" altLang="tr-TR" sz="2400" dirty="0">
              <a:ea typeface="ＭＳ Ｐゴシック" panose="020B0600070205080204" pitchFamily="34" charset="-128"/>
            </a:endParaRPr>
          </a:p>
          <a:p>
            <a:pPr marL="457200" lvl="1" indent="0">
              <a:buNone/>
            </a:pPr>
            <a:endParaRPr lang="tr-TR" altLang="tr-TR" sz="2400" dirty="0">
              <a:ea typeface="ＭＳ Ｐゴシック" panose="020B0600070205080204" pitchFamily="34" charset="-128"/>
            </a:endParaRPr>
          </a:p>
        </p:txBody>
      </p:sp>
      <p:pic>
        <p:nvPicPr>
          <p:cNvPr id="4" name="Picture 3" descr="logotranspa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8600"/>
            <a:ext cx="1658112" cy="1426464"/>
          </a:xfrm>
          <a:prstGeom prst="rect">
            <a:avLst/>
          </a:prstGeom>
        </p:spPr>
      </p:pic>
    </p:spTree>
  </p:cSld>
  <p:clrMapOvr>
    <a:masterClrMapping/>
  </p:clrMapOvr>
  <p:transition advTm="60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van 1">
            <a:extLst>
              <a:ext uri="{FF2B5EF4-FFF2-40B4-BE49-F238E27FC236}">
                <a16:creationId xmlns:a16="http://schemas.microsoft.com/office/drawing/2014/main" xmlns="" id="{3F7A69AF-07F8-4031-B979-96A88ECFD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</p:spPr>
        <p:txBody>
          <a:bodyPr/>
          <a:lstStyle/>
          <a:p>
            <a:r>
              <a:rPr lang="tr-TR" b="1" dirty="0" smtClean="0">
                <a:solidFill>
                  <a:schemeClr val="accent1"/>
                </a:solidFill>
              </a:rPr>
              <a:t>Quaternion</a:t>
            </a:r>
            <a:endParaRPr lang="tr-TR" b="1" dirty="0">
              <a:solidFill>
                <a:schemeClr val="accent1"/>
              </a:solidFill>
            </a:endParaRPr>
          </a:p>
        </p:txBody>
      </p:sp>
      <p:pic>
        <p:nvPicPr>
          <p:cNvPr id="4" name="Picture 3" descr="logotranspa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8600"/>
            <a:ext cx="1658112" cy="1426464"/>
          </a:xfrm>
          <a:prstGeom prst="rect">
            <a:avLst/>
          </a:prstGeom>
        </p:spPr>
      </p:pic>
      <p:sp>
        <p:nvSpPr>
          <p:cNvPr id="5" name="İçerik Yer Tutucusu 2">
            <a:extLst>
              <a:ext uri="{FF2B5EF4-FFF2-40B4-BE49-F238E27FC236}">
                <a16:creationId xmlns:a16="http://schemas.microsoft.com/office/drawing/2014/main" xmlns="" id="{E8554567-7E68-481B-A711-D0FED417C078}"/>
              </a:ext>
            </a:extLst>
          </p:cNvPr>
          <p:cNvSpPr txBox="1">
            <a:spLocks/>
          </p:cNvSpPr>
          <p:nvPr/>
        </p:nvSpPr>
        <p:spPr>
          <a:xfrm>
            <a:off x="656573" y="1879182"/>
            <a:ext cx="6711654" cy="4195481"/>
          </a:xfrm>
          <a:prstGeom prst="rect">
            <a:avLst/>
          </a:prstGeom>
        </p:spPr>
        <p:txBody>
          <a:bodyPr/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fontAlgn="auto"/>
            <a:endParaRPr lang="tr-TR" dirty="0"/>
          </a:p>
        </p:txBody>
      </p:sp>
      <p:sp>
        <p:nvSpPr>
          <p:cNvPr id="6" name="Rectangle 5"/>
          <p:cNvSpPr/>
          <p:nvPr/>
        </p:nvSpPr>
        <p:spPr>
          <a:xfrm>
            <a:off x="656572" y="1667135"/>
            <a:ext cx="719202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Quaternions are used to represent rotations.</a:t>
            </a:r>
          </a:p>
          <a:p>
            <a:endParaRPr lang="en-US" dirty="0"/>
          </a:p>
          <a:p>
            <a:r>
              <a:rPr lang="en-US" dirty="0"/>
              <a:t>They are compact, don't suffer from gimbal lock and can easily be interpolated. Unity internally uses Quaternions to represent all rotations.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25" y="3581400"/>
            <a:ext cx="3228975" cy="27717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444" y="3400568"/>
            <a:ext cx="4714875" cy="270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39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xmlns="" id="{1A230638-E75E-4F2F-BF13-46E41A06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Basic </a:t>
            </a:r>
            <a:r>
              <a:rPr lang="tr-TR" b="1" dirty="0">
                <a:solidFill>
                  <a:schemeClr val="accent1"/>
                </a:solidFill>
              </a:rPr>
              <a:t>Objectives</a:t>
            </a:r>
            <a:r>
              <a:rPr lang="tr-TR" dirty="0"/>
              <a:t/>
            </a:r>
            <a:br>
              <a:rPr lang="tr-TR" dirty="0"/>
            </a:br>
            <a:endParaRPr lang="tr-TR" sz="18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xmlns="" id="{69D4BDBB-C0A3-4CBE-91E8-FBAD2220D6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>
                <a:solidFill>
                  <a:schemeClr val="accent1">
                    <a:lumMod val="75000"/>
                  </a:schemeClr>
                </a:solidFill>
              </a:rPr>
              <a:t>Problem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xmlns="" id="{0A90DA58-E5CD-4E62-94D4-FE8BDFCA21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Cultural</a:t>
            </a:r>
            <a:r>
              <a:rPr lang="tr-TR" dirty="0"/>
              <a:t> </a:t>
            </a:r>
            <a:r>
              <a:rPr lang="tr-TR" dirty="0" err="1"/>
              <a:t>heritage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/>
              <a:t>have</a:t>
            </a:r>
            <a:r>
              <a:rPr lang="tr-TR" dirty="0"/>
              <a:t> </a:t>
            </a:r>
            <a:r>
              <a:rPr lang="tr-TR" dirty="0" err="1"/>
              <a:t>been</a:t>
            </a:r>
            <a:r>
              <a:rPr lang="tr-TR" dirty="0"/>
              <a:t> </a:t>
            </a:r>
            <a:r>
              <a:rPr lang="tr-TR" dirty="0" err="1"/>
              <a:t>forgotten</a:t>
            </a:r>
            <a:endParaRPr lang="tr-TR" dirty="0"/>
          </a:p>
          <a:p>
            <a:r>
              <a:rPr lang="tr-TR" dirty="0"/>
              <a:t>Hard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gather</a:t>
            </a:r>
            <a:r>
              <a:rPr lang="tr-TR" dirty="0"/>
              <a:t> </a:t>
            </a:r>
            <a:r>
              <a:rPr lang="tr-TR" dirty="0" err="1"/>
              <a:t>information</a:t>
            </a:r>
            <a:r>
              <a:rPr lang="tr-TR" dirty="0"/>
              <a:t> </a:t>
            </a:r>
            <a:r>
              <a:rPr lang="tr-TR" dirty="0" err="1"/>
              <a:t>through</a:t>
            </a:r>
            <a:r>
              <a:rPr lang="tr-TR" dirty="0"/>
              <a:t> </a:t>
            </a:r>
            <a:r>
              <a:rPr lang="tr-TR" dirty="0" err="1"/>
              <a:t>other</a:t>
            </a:r>
            <a:r>
              <a:rPr lang="tr-TR" dirty="0"/>
              <a:t> </a:t>
            </a:r>
            <a:r>
              <a:rPr lang="tr-TR" dirty="0" err="1"/>
              <a:t>sources</a:t>
            </a:r>
            <a:r>
              <a:rPr lang="tr-TR" dirty="0"/>
              <a:t>.</a:t>
            </a:r>
          </a:p>
          <a:p>
            <a:r>
              <a:rPr lang="tr-TR" dirty="0" err="1"/>
              <a:t>Deficiency</a:t>
            </a:r>
            <a:r>
              <a:rPr lang="tr-TR" dirty="0"/>
              <a:t> of </a:t>
            </a:r>
            <a:r>
              <a:rPr lang="tr-TR" dirty="0" err="1"/>
              <a:t>storytelling</a:t>
            </a:r>
            <a:r>
              <a:rPr lang="tr-TR" dirty="0"/>
              <a:t> on </a:t>
            </a:r>
            <a:r>
              <a:rPr lang="tr-TR" dirty="0" err="1"/>
              <a:t>current</a:t>
            </a:r>
            <a:r>
              <a:rPr lang="tr-TR" dirty="0"/>
              <a:t> </a:t>
            </a:r>
            <a:r>
              <a:rPr lang="tr-TR" dirty="0" err="1"/>
              <a:t>sources</a:t>
            </a:r>
            <a:endParaRPr lang="tr-TR" dirty="0"/>
          </a:p>
          <a:p>
            <a:r>
              <a:rPr lang="tr-TR" dirty="0" err="1"/>
              <a:t>Difference</a:t>
            </a:r>
            <a:r>
              <a:rPr lang="tr-TR" dirty="0"/>
              <a:t> of </a:t>
            </a:r>
            <a:r>
              <a:rPr lang="tr-TR" dirty="0" err="1"/>
              <a:t>horror</a:t>
            </a:r>
            <a:r>
              <a:rPr lang="tr-TR" dirty="0"/>
              <a:t> </a:t>
            </a:r>
            <a:r>
              <a:rPr lang="tr-TR" dirty="0" err="1"/>
              <a:t>factor</a:t>
            </a:r>
            <a:r>
              <a:rPr lang="tr-TR" dirty="0"/>
              <a:t> </a:t>
            </a:r>
            <a:r>
              <a:rPr lang="tr-TR" dirty="0" err="1"/>
              <a:t>person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person</a:t>
            </a:r>
            <a:r>
              <a:rPr lang="tr-TR" dirty="0"/>
              <a:t>.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xmlns="" id="{7E9C01B4-E7E3-4228-83D5-103987A628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tr-TR" dirty="0">
                <a:solidFill>
                  <a:schemeClr val="accent1">
                    <a:lumMod val="75000"/>
                  </a:schemeClr>
                </a:solidFill>
              </a:rPr>
              <a:t>Solution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xmlns="" id="{2F63137D-7858-4499-A086-DB1BBE26EB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4074324" cy="3741738"/>
          </a:xfrm>
        </p:spPr>
        <p:txBody>
          <a:bodyPr>
            <a:normAutofit/>
          </a:bodyPr>
          <a:lstStyle/>
          <a:p>
            <a:r>
              <a:rPr lang="tr-TR" dirty="0" err="1"/>
              <a:t>Revive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Turkish</a:t>
            </a:r>
            <a:r>
              <a:rPr lang="tr-TR" dirty="0"/>
              <a:t> </a:t>
            </a:r>
            <a:r>
              <a:rPr lang="tr-TR" dirty="0" err="1"/>
              <a:t>horror</a:t>
            </a:r>
            <a:r>
              <a:rPr lang="tr-TR" dirty="0"/>
              <a:t> </a:t>
            </a:r>
            <a:r>
              <a:rPr lang="tr-TR" dirty="0" err="1"/>
              <a:t>culture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museum</a:t>
            </a:r>
            <a:r>
              <a:rPr lang="tr-TR" dirty="0"/>
              <a:t> </a:t>
            </a:r>
            <a:r>
              <a:rPr lang="tr-TR" dirty="0" err="1"/>
              <a:t>concept</a:t>
            </a:r>
            <a:r>
              <a:rPr lang="tr-TR" dirty="0"/>
              <a:t>.</a:t>
            </a:r>
          </a:p>
          <a:p>
            <a:r>
              <a:rPr lang="tr-TR" dirty="0" err="1"/>
              <a:t>Providing</a:t>
            </a:r>
            <a:r>
              <a:rPr lang="tr-TR" dirty="0"/>
              <a:t> </a:t>
            </a:r>
            <a:r>
              <a:rPr lang="tr-TR" dirty="0" err="1"/>
              <a:t>accurate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easy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understand</a:t>
            </a:r>
            <a:r>
              <a:rPr lang="tr-TR" dirty="0"/>
              <a:t> </a:t>
            </a:r>
            <a:r>
              <a:rPr lang="tr-TR" dirty="0" err="1"/>
              <a:t>information</a:t>
            </a:r>
            <a:r>
              <a:rPr lang="tr-TR" dirty="0"/>
              <a:t> </a:t>
            </a:r>
            <a:r>
              <a:rPr lang="tr-TR" dirty="0" err="1"/>
              <a:t>about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culture</a:t>
            </a:r>
            <a:r>
              <a:rPr lang="tr-TR" dirty="0"/>
              <a:t>.</a:t>
            </a:r>
          </a:p>
          <a:p>
            <a:r>
              <a:rPr lang="tr-TR" dirty="0"/>
              <a:t>Professional </a:t>
            </a:r>
            <a:r>
              <a:rPr lang="tr-TR" dirty="0" err="1"/>
              <a:t>scenario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help</a:t>
            </a:r>
            <a:r>
              <a:rPr lang="tr-TR" dirty="0"/>
              <a:t> of Gerisi Hikaye Team.</a:t>
            </a:r>
          </a:p>
          <a:p>
            <a:r>
              <a:rPr lang="tr-TR" dirty="0" err="1"/>
              <a:t>Personal</a:t>
            </a:r>
            <a:r>
              <a:rPr lang="tr-TR" dirty="0"/>
              <a:t> </a:t>
            </a:r>
            <a:r>
              <a:rPr lang="tr-TR" dirty="0" err="1"/>
              <a:t>characteristics</a:t>
            </a:r>
            <a:r>
              <a:rPr lang="tr-TR" dirty="0"/>
              <a:t> </a:t>
            </a:r>
            <a:r>
              <a:rPr lang="tr-TR" dirty="0" err="1"/>
              <a:t>based</a:t>
            </a:r>
            <a:r>
              <a:rPr lang="tr-TR" dirty="0"/>
              <a:t> </a:t>
            </a:r>
            <a:r>
              <a:rPr lang="tr-TR" dirty="0" err="1"/>
              <a:t>story</a:t>
            </a:r>
            <a:r>
              <a:rPr lang="tr-TR" dirty="0"/>
              <a:t> </a:t>
            </a:r>
            <a:r>
              <a:rPr lang="tr-TR" dirty="0" err="1"/>
              <a:t>generation</a:t>
            </a:r>
            <a:r>
              <a:rPr lang="tr-TR" dirty="0"/>
              <a:t>.</a:t>
            </a:r>
          </a:p>
        </p:txBody>
      </p:sp>
      <p:pic>
        <p:nvPicPr>
          <p:cNvPr id="7" name="Picture 3" descr="logotranspa.png">
            <a:extLst>
              <a:ext uri="{FF2B5EF4-FFF2-40B4-BE49-F238E27FC236}">
                <a16:creationId xmlns:a16="http://schemas.microsoft.com/office/drawing/2014/main" xmlns="" id="{8F04922E-DCFE-4A69-B16F-55BA91AE76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8600"/>
            <a:ext cx="1658112" cy="14264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1152983"/>
            <a:ext cx="233749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700" dirty="0" smtClean="0">
                <a:solidFill>
                  <a:schemeClr val="bg2">
                    <a:lumMod val="10000"/>
                    <a:lumOff val="90000"/>
                  </a:schemeClr>
                </a:solidFill>
                <a:latin typeface="Street Corner Slab" pitchFamily="2" charset="0"/>
              </a:rPr>
              <a:t>Purpose of our Project</a:t>
            </a:r>
            <a:endParaRPr lang="en-US" sz="1700" dirty="0">
              <a:solidFill>
                <a:schemeClr val="bg2">
                  <a:lumMod val="10000"/>
                  <a:lumOff val="90000"/>
                </a:schemeClr>
              </a:solidFill>
              <a:latin typeface="Street Corner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91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xmlns="" id="{27C1DEF4-4EF6-45C5-A7FD-0D260D5FF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tr-TR" sz="3200" b="1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P</a:t>
            </a:r>
            <a:r>
              <a:rPr lang="en-GB" altLang="tr-TR" sz="3200" b="1" dirty="0" err="1">
                <a:solidFill>
                  <a:schemeClr val="accent1"/>
                </a:solidFill>
                <a:ea typeface="ＭＳ Ｐゴシック" panose="020B0600070205080204" pitchFamily="34" charset="-128"/>
              </a:rPr>
              <a:t>ros</a:t>
            </a:r>
            <a:r>
              <a:rPr lang="en-GB" altLang="tr-TR" sz="3200" b="1" dirty="0">
                <a:ea typeface="ＭＳ Ｐゴシック" panose="020B0600070205080204" pitchFamily="34" charset="-128"/>
              </a:rPr>
              <a:t> and </a:t>
            </a:r>
            <a:r>
              <a:rPr lang="tr-TR" altLang="tr-TR" sz="3200" b="1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C</a:t>
            </a:r>
            <a:r>
              <a:rPr lang="en-GB" altLang="tr-TR" sz="3200" b="1" dirty="0" err="1">
                <a:solidFill>
                  <a:schemeClr val="accent1"/>
                </a:solidFill>
                <a:ea typeface="ＭＳ Ｐゴシック" panose="020B0600070205080204" pitchFamily="34" charset="-128"/>
              </a:rPr>
              <a:t>ons</a:t>
            </a:r>
            <a:r>
              <a:rPr lang="en-GB" altLang="tr-TR" sz="3200" b="1" dirty="0">
                <a:ea typeface="ＭＳ Ｐゴシック" panose="020B0600070205080204" pitchFamily="34" charset="-128"/>
              </a:rPr>
              <a:t> to </a:t>
            </a:r>
            <a:r>
              <a:rPr lang="tr-TR" altLang="tr-TR" sz="3200" b="1" dirty="0">
                <a:ea typeface="ＭＳ Ｐゴシック" panose="020B0600070205080204" pitchFamily="34" charset="-128"/>
              </a:rPr>
              <a:t>S</a:t>
            </a:r>
            <a:r>
              <a:rPr lang="en-GB" altLang="tr-TR" sz="3200" b="1" dirty="0" err="1">
                <a:ea typeface="ＭＳ Ｐゴシック" panose="020B0600070205080204" pitchFamily="34" charset="-128"/>
              </a:rPr>
              <a:t>imilar</a:t>
            </a:r>
            <a:r>
              <a:rPr lang="en-GB" altLang="tr-TR" sz="3200" b="1" dirty="0">
                <a:ea typeface="ＭＳ Ｐゴシック" panose="020B0600070205080204" pitchFamily="34" charset="-128"/>
              </a:rPr>
              <a:t> </a:t>
            </a:r>
            <a:r>
              <a:rPr lang="tr-TR" altLang="tr-TR" sz="3200" b="1" dirty="0">
                <a:ea typeface="ＭＳ Ｐゴシック" panose="020B0600070205080204" pitchFamily="34" charset="-128"/>
              </a:rPr>
              <a:t>P</a:t>
            </a:r>
            <a:r>
              <a:rPr lang="en-GB" altLang="tr-TR" sz="3200" b="1" dirty="0" err="1">
                <a:ea typeface="ＭＳ Ｐゴシック" panose="020B0600070205080204" pitchFamily="34" charset="-128"/>
              </a:rPr>
              <a:t>rojects</a:t>
            </a:r>
            <a:endParaRPr lang="en-GB" altLang="tr-TR" sz="3200" b="1" dirty="0">
              <a:ea typeface="ＭＳ Ｐゴシック" panose="020B0600070205080204" pitchFamily="34" charset="-128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806016"/>
              </p:ext>
            </p:extLst>
          </p:nvPr>
        </p:nvGraphicFramePr>
        <p:xfrm>
          <a:off x="152400" y="1752600"/>
          <a:ext cx="8744713" cy="3985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07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539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4046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4176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4924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4924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24924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Projects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/>
                        <a:t>Sophisticated</a:t>
                      </a:r>
                      <a:r>
                        <a:rPr lang="tr-TR" sz="1200" baseline="0" dirty="0"/>
                        <a:t> </a:t>
                      </a:r>
                      <a:r>
                        <a:rPr lang="tr-TR" sz="1200" dirty="0"/>
                        <a:t>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Storytelling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Cultural Heritage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Narration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Based on Real Museum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6416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3d</a:t>
                      </a:r>
                      <a:r>
                        <a:rPr lang="tr-TR" baseline="0" dirty="0"/>
                        <a:t> Murale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✘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✘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✘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✘</a:t>
                      </a:r>
                      <a:endParaRPr lang="tr-T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6416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ARCO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✘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✘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✘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tr-T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36416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Virtual Dig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✘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✘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✘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tr-T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36416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Woofbert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✘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tr-T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25868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Museum</a:t>
                      </a:r>
                      <a:r>
                        <a:rPr lang="tr-TR" baseline="0" dirty="0"/>
                        <a:t> Corvus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 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 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 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 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✘</a:t>
                      </a:r>
                      <a:endParaRPr lang="tr-T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7" name="Picture 6" descr="logotranspa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8600"/>
            <a:ext cx="1658112" cy="1426464"/>
          </a:xfrm>
          <a:prstGeom prst="rect">
            <a:avLst/>
          </a:prstGeom>
        </p:spPr>
      </p:pic>
    </p:spTree>
  </p:cSld>
  <p:clrMapOvr>
    <a:masterClrMapping/>
  </p:clrMapOvr>
  <p:transition advTm="60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xmlns="" id="{E22A7E1C-F146-4758-B657-1769F87E5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IE" altLang="tr-TR" b="1" dirty="0">
                <a:ea typeface="ＭＳ Ｐゴシック" panose="020B0600070205080204" pitchFamily="34" charset="-128"/>
              </a:rPr>
              <a:t>Success </a:t>
            </a:r>
            <a:r>
              <a:rPr lang="en-IE" altLang="tr-TR" b="1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Criterion</a:t>
            </a:r>
          </a:p>
        </p:txBody>
      </p:sp>
      <p:graphicFrame>
        <p:nvGraphicFramePr>
          <p:cNvPr id="5" name="İçerik Yer Tutucusu 4">
            <a:extLst>
              <a:ext uri="{FF2B5EF4-FFF2-40B4-BE49-F238E27FC236}">
                <a16:creationId xmlns:a16="http://schemas.microsoft.com/office/drawing/2014/main" xmlns="" id="{E2CB9648-9A48-490F-B363-0D728A3CC1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9904792"/>
              </p:ext>
            </p:extLst>
          </p:nvPr>
        </p:nvGraphicFramePr>
        <p:xfrm>
          <a:off x="457200" y="1828800"/>
          <a:ext cx="8229600" cy="373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xmlns="" val="189659057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xmlns="" val="758403753"/>
                    </a:ext>
                  </a:extLst>
                </a:gridCol>
              </a:tblGrid>
              <a:tr h="543560">
                <a:tc>
                  <a:txBody>
                    <a:bodyPr/>
                    <a:lstStyle/>
                    <a:p>
                      <a:pPr algn="ctr"/>
                      <a:r>
                        <a:rPr lang="tr-TR" dirty="0" err="1"/>
                        <a:t>Success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Criterion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How </a:t>
                      </a:r>
                      <a:r>
                        <a:rPr lang="tr-TR" dirty="0" err="1"/>
                        <a:t>to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Measure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54010681"/>
                  </a:ext>
                </a:extLst>
              </a:tr>
              <a:tr h="797560">
                <a:tc>
                  <a:txBody>
                    <a:bodyPr/>
                    <a:lstStyle/>
                    <a:p>
                      <a:r>
                        <a:rPr lang="tr-TR" dirty="0" err="1"/>
                        <a:t>Immersive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storytelling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environment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Interview with the playtesters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04961087"/>
                  </a:ext>
                </a:extLst>
              </a:tr>
              <a:tr h="797560">
                <a:tc>
                  <a:txBody>
                    <a:bodyPr/>
                    <a:lstStyle/>
                    <a:p>
                      <a:r>
                        <a:rPr lang="tr-T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Feasibility</a:t>
                      </a:r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of </a:t>
                      </a:r>
                      <a:r>
                        <a:rPr lang="tr-T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overall</a:t>
                      </a:r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features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Traceability</a:t>
                      </a:r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Matrix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53228636"/>
                  </a:ext>
                </a:extLst>
              </a:tr>
              <a:tr h="797560">
                <a:tc>
                  <a:txBody>
                    <a:bodyPr/>
                    <a:lstStyle/>
                    <a:p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ccurate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representation of the </a:t>
                      </a:r>
                      <a:r>
                        <a:rPr lang="tr-T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creatures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Interview with the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Gerisi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Hikaye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team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86682387"/>
                  </a:ext>
                </a:extLst>
              </a:tr>
              <a:tr h="797560">
                <a:tc>
                  <a:txBody>
                    <a:bodyPr/>
                    <a:lstStyle/>
                    <a:p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fficieny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level of didactic quality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Interview with the </a:t>
                      </a:r>
                      <a:r>
                        <a:rPr lang="tr-T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playtesters and Gerisi Hikaye team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26006761"/>
                  </a:ext>
                </a:extLst>
              </a:tr>
            </a:tbl>
          </a:graphicData>
        </a:graphic>
      </p:graphicFrame>
      <p:pic>
        <p:nvPicPr>
          <p:cNvPr id="4" name="Picture 3" descr="logotranspa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8600"/>
            <a:ext cx="1658112" cy="142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330521"/>
      </p:ext>
    </p:extLst>
  </p:cSld>
  <p:clrMapOvr>
    <a:masterClrMapping/>
  </p:clrMapOvr>
  <p:transition advTm="60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xmlns="" id="{FD94A50D-07BD-4C7E-983C-A0C1BF275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altLang="tr-TR" b="1" dirty="0">
                <a:ea typeface="ＭＳ Ｐゴシック" panose="020B0600070205080204" pitchFamily="34" charset="-128"/>
              </a:rPr>
              <a:t>Potential </a:t>
            </a:r>
            <a:r>
              <a:rPr lang="en-US" altLang="tr-TR" b="1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Risks</a:t>
            </a:r>
          </a:p>
        </p:txBody>
      </p:sp>
      <p:graphicFrame>
        <p:nvGraphicFramePr>
          <p:cNvPr id="4" name="Tablo 3">
            <a:extLst>
              <a:ext uri="{FF2B5EF4-FFF2-40B4-BE49-F238E27FC236}">
                <a16:creationId xmlns:a16="http://schemas.microsoft.com/office/drawing/2014/main" xmlns="" id="{EE694C93-F3A7-4E8D-A0EE-D510C66B7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855630"/>
              </p:ext>
            </p:extLst>
          </p:nvPr>
        </p:nvGraphicFramePr>
        <p:xfrm>
          <a:off x="457200" y="964162"/>
          <a:ext cx="7315200" cy="566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xmlns="" val="2326882374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xmlns="" val="1505223327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xmlns="" val="138258794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xmlns="" val="3394131700"/>
                    </a:ext>
                  </a:extLst>
                </a:gridCol>
              </a:tblGrid>
              <a:tr h="259079">
                <a:tc>
                  <a:txBody>
                    <a:bodyPr/>
                    <a:lstStyle/>
                    <a:p>
                      <a:pPr algn="ctr"/>
                      <a:r>
                        <a:rPr lang="tr-TR" dirty="0" err="1"/>
                        <a:t>Risks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/>
                        <a:t>Potential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Impact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Plan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/>
                        <a:t>Importance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05922198"/>
                  </a:ext>
                </a:extLst>
              </a:tr>
              <a:tr h="1412057">
                <a:tc>
                  <a:txBody>
                    <a:bodyPr/>
                    <a:lstStyle/>
                    <a:p>
                      <a:r>
                        <a:rPr lang="tr-TR" dirty="0" err="1"/>
                        <a:t>Failure</a:t>
                      </a:r>
                      <a:r>
                        <a:rPr lang="tr-TR" dirty="0"/>
                        <a:t> of </a:t>
                      </a:r>
                      <a:r>
                        <a:rPr lang="tr-TR" dirty="0" err="1"/>
                        <a:t>the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game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mechanism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Inacceptable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output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Implementing</a:t>
                      </a:r>
                      <a:r>
                        <a:rPr lang="tr-TR" dirty="0"/>
                        <a:t> a </a:t>
                      </a:r>
                      <a:r>
                        <a:rPr lang="tr-TR" dirty="0" err="1"/>
                        <a:t>feedback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functionality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to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make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imrovements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12030816"/>
                  </a:ext>
                </a:extLst>
              </a:tr>
              <a:tr h="1147296">
                <a:tc>
                  <a:txBody>
                    <a:bodyPr/>
                    <a:lstStyle/>
                    <a:p>
                      <a:r>
                        <a:rPr lang="tr-TR" dirty="0" err="1"/>
                        <a:t>Lack</a:t>
                      </a:r>
                      <a:r>
                        <a:rPr lang="tr-TR" dirty="0"/>
                        <a:t> of </a:t>
                      </a:r>
                      <a:r>
                        <a:rPr lang="tr-TR" dirty="0" err="1"/>
                        <a:t>realism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Reduction</a:t>
                      </a:r>
                      <a:r>
                        <a:rPr lang="tr-TR" dirty="0"/>
                        <a:t> of </a:t>
                      </a:r>
                      <a:r>
                        <a:rPr lang="tr-TR" dirty="0" err="1"/>
                        <a:t>immersion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Correcting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defects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by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releasing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patches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Medium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35906030"/>
                  </a:ext>
                </a:extLst>
              </a:tr>
              <a:tr h="1171631">
                <a:tc>
                  <a:txBody>
                    <a:bodyPr/>
                    <a:lstStyle/>
                    <a:p>
                      <a:r>
                        <a:rPr lang="tr-TR" dirty="0" err="1"/>
                        <a:t>Problems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about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the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cultural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environment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Incorrect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representation</a:t>
                      </a:r>
                      <a:r>
                        <a:rPr lang="tr-TR" dirty="0"/>
                        <a:t> of </a:t>
                      </a:r>
                      <a:r>
                        <a:rPr lang="tr-TR" dirty="0" err="1"/>
                        <a:t>the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Turkish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motives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Gathering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unique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assets</a:t>
                      </a:r>
                      <a:r>
                        <a:rPr lang="tr-T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Low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52037364"/>
                  </a:ext>
                </a:extLst>
              </a:tr>
              <a:tr h="1147296">
                <a:tc>
                  <a:txBody>
                    <a:bodyPr/>
                    <a:lstStyle/>
                    <a:p>
                      <a:r>
                        <a:rPr lang="tr-TR" dirty="0" err="1"/>
                        <a:t>Trouble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with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the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story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flow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Boredom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and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loss</a:t>
                      </a:r>
                      <a:r>
                        <a:rPr lang="tr-TR" dirty="0"/>
                        <a:t> of </a:t>
                      </a:r>
                      <a:r>
                        <a:rPr lang="tr-TR" dirty="0" err="1"/>
                        <a:t>relevancy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Meetings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with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the</a:t>
                      </a:r>
                      <a:r>
                        <a:rPr lang="tr-TR" dirty="0"/>
                        <a:t> Gerisi Hikaye </a:t>
                      </a:r>
                      <a:r>
                        <a:rPr lang="tr-TR" dirty="0" err="1"/>
                        <a:t>team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to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fix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the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flow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Medium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30562404"/>
                  </a:ext>
                </a:extLst>
              </a:tr>
            </a:tbl>
          </a:graphicData>
        </a:graphic>
      </p:graphicFrame>
      <p:pic>
        <p:nvPicPr>
          <p:cNvPr id="6" name="Picture 5" descr="logotranspa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8600"/>
            <a:ext cx="1658112" cy="14264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Museum </a:t>
            </a:r>
            <a:r>
              <a:rPr lang="en-IE" altLang="tr-TR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C</a:t>
            </a:r>
            <a:r>
              <a:rPr lang="tr-TR" altLang="tr-TR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orvus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 algn="just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tr-TR" sz="1500" dirty="0">
                <a:solidFill>
                  <a:srgbClr val="E4E4E4"/>
                </a:solidFill>
              </a:rPr>
              <a:t>Virtual Reality </a:t>
            </a:r>
            <a:r>
              <a:rPr lang="tr-TR" sz="1500" dirty="0">
                <a:solidFill>
                  <a:srgbClr val="FFFFFF"/>
                </a:solidFill>
              </a:rPr>
              <a:t>Desktop Application (Windows </a:t>
            </a:r>
            <a:r>
              <a:rPr lang="tr-TR" sz="1500" dirty="0" smtClean="0">
                <a:solidFill>
                  <a:srgbClr val="FFFFFF"/>
                </a:solidFill>
              </a:rPr>
              <a:t>10)</a:t>
            </a:r>
            <a:endParaRPr lang="tr-TR" sz="1500" dirty="0">
              <a:solidFill>
                <a:srgbClr val="FFFFFF"/>
              </a:solidFill>
            </a:endParaRPr>
          </a:p>
          <a:p>
            <a:pPr marL="285750" indent="-285750" algn="just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US" sz="1500" dirty="0">
                <a:solidFill>
                  <a:srgbClr val="FFFFFF"/>
                </a:solidFill>
              </a:rPr>
              <a:t>The scope of this project is the treatment of the cultural elements belonging to horror stories of Turkish culture with a virtual museum concept</a:t>
            </a:r>
            <a:r>
              <a:rPr lang="en-US" sz="1500" dirty="0" smtClean="0">
                <a:solidFill>
                  <a:srgbClr val="FFFFFF"/>
                </a:solidFill>
              </a:rPr>
              <a:t>.</a:t>
            </a:r>
            <a:endParaRPr lang="tr-TR" sz="1500" dirty="0" smtClean="0">
              <a:solidFill>
                <a:srgbClr val="FFFFFF"/>
              </a:solidFill>
            </a:endParaRPr>
          </a:p>
          <a:p>
            <a:pPr marL="285750" indent="-285750" algn="just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tr-TR" sz="1500" dirty="0" smtClean="0">
                <a:solidFill>
                  <a:srgbClr val="FFFFFF"/>
                </a:solidFill>
              </a:rPr>
              <a:t>Oculus DK2 compatible </a:t>
            </a:r>
            <a:endParaRPr lang="tr-TR" sz="1500" dirty="0">
              <a:solidFill>
                <a:srgbClr val="FFFFFF"/>
              </a:solidFill>
            </a:endParaRPr>
          </a:p>
          <a:p>
            <a:pPr marL="285750" indent="-285750" algn="just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tr-TR" sz="1500" dirty="0" smtClean="0">
                <a:solidFill>
                  <a:srgbClr val="FFFFFF"/>
                </a:solidFill>
              </a:rPr>
              <a:t>Single simulation mode.</a:t>
            </a:r>
            <a:endParaRPr lang="tr-TR" sz="1500" dirty="0">
              <a:solidFill>
                <a:srgbClr val="FFFFFF"/>
              </a:solidFill>
            </a:endParaRPr>
          </a:p>
          <a:p>
            <a:endParaRPr lang="tr-TR" dirty="0"/>
          </a:p>
        </p:txBody>
      </p:sp>
      <p:sp>
        <p:nvSpPr>
          <p:cNvPr id="4" name="TextBox 3"/>
          <p:cNvSpPr txBox="1"/>
          <p:nvPr/>
        </p:nvSpPr>
        <p:spPr>
          <a:xfrm>
            <a:off x="484710" y="1270943"/>
            <a:ext cx="481093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solidFill>
                  <a:schemeClr val="bg2">
                    <a:lumMod val="10000"/>
                    <a:lumOff val="90000"/>
                  </a:schemeClr>
                </a:solidFill>
                <a:latin typeface="Street Corner Slab" pitchFamily="2" charset="0"/>
              </a:rPr>
              <a:t>Here we explain </a:t>
            </a:r>
            <a:r>
              <a:rPr lang="tr-TR" sz="1700" dirty="0">
                <a:solidFill>
                  <a:schemeClr val="bg2">
                    <a:lumMod val="10000"/>
                    <a:lumOff val="90000"/>
                  </a:schemeClr>
                </a:solidFill>
                <a:latin typeface="Street Corner Slab" pitchFamily="2" charset="0"/>
              </a:rPr>
              <a:t>working principle of </a:t>
            </a:r>
            <a:r>
              <a:rPr lang="en-US" sz="1700" dirty="0">
                <a:solidFill>
                  <a:schemeClr val="bg2">
                    <a:lumMod val="10000"/>
                    <a:lumOff val="90000"/>
                  </a:schemeClr>
                </a:solidFill>
                <a:latin typeface="Street Corner Slab" pitchFamily="2" charset="0"/>
              </a:rPr>
              <a:t>our project</a:t>
            </a:r>
          </a:p>
        </p:txBody>
      </p:sp>
      <p:pic>
        <p:nvPicPr>
          <p:cNvPr id="5" name="Picture 4" descr="logotranspa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8600"/>
            <a:ext cx="1658112" cy="14264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991" y="3192931"/>
            <a:ext cx="3662363" cy="301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3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33400" y="470843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tr-TR" dirty="0" smtClean="0"/>
              <a:t>Museum </a:t>
            </a:r>
            <a:r>
              <a:rPr lang="en-IE" altLang="tr-TR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C</a:t>
            </a:r>
            <a:r>
              <a:rPr lang="tr-TR" altLang="tr-TR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orvus</a:t>
            </a:r>
            <a:endParaRPr lang="tr-TR" dirty="0"/>
          </a:p>
        </p:txBody>
      </p:sp>
      <p:pic>
        <p:nvPicPr>
          <p:cNvPr id="6" name="Picture 5" descr="logotranspa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8600"/>
            <a:ext cx="1658112" cy="14264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1982456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solidFill>
                  <a:srgbClr val="F07F09"/>
                </a:solidFill>
                <a:latin typeface="+mj-lt"/>
              </a:rPr>
              <a:t>Story </a:t>
            </a:r>
            <a:r>
              <a:rPr lang="tr-TR" dirty="0">
                <a:solidFill>
                  <a:srgbClr val="F07F09"/>
                </a:solidFill>
                <a:latin typeface="+mj-lt"/>
              </a:rPr>
              <a:t>Mode</a:t>
            </a:r>
            <a:endParaRPr lang="en-US" dirty="0">
              <a:solidFill>
                <a:srgbClr val="F07F09"/>
              </a:solidFill>
              <a:latin typeface="+mj-lt"/>
            </a:endParaRPr>
          </a:p>
        </p:txBody>
      </p:sp>
      <p:pic>
        <p:nvPicPr>
          <p:cNvPr id="8" name="Picture 7" descr="HorizontalSeparato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750663" y="370311"/>
            <a:ext cx="46383" cy="40237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1999" y="2751498"/>
            <a:ext cx="378621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sz="1500" dirty="0" smtClean="0">
                <a:solidFill>
                  <a:srgbClr val="E4E4E4"/>
                </a:solidFill>
                <a:latin typeface="+mj-lt"/>
              </a:rPr>
              <a:t>Story </a:t>
            </a:r>
            <a:r>
              <a:rPr lang="tr-TR" sz="1500" dirty="0">
                <a:solidFill>
                  <a:srgbClr val="E4E4E4"/>
                </a:solidFill>
                <a:latin typeface="+mj-lt"/>
              </a:rPr>
              <a:t>mode is </a:t>
            </a:r>
            <a:r>
              <a:rPr lang="en-US" sz="1500" dirty="0">
                <a:solidFill>
                  <a:srgbClr val="E4E4E4"/>
                </a:solidFill>
                <a:latin typeface="+mj-lt"/>
              </a:rPr>
              <a:t>designed to give the user a storytelling experience that </a:t>
            </a:r>
            <a:r>
              <a:rPr lang="en-US" sz="1500" dirty="0" smtClean="0">
                <a:solidFill>
                  <a:srgbClr val="E4E4E4"/>
                </a:solidFill>
                <a:latin typeface="+mj-lt"/>
              </a:rPr>
              <a:t>he</a:t>
            </a:r>
            <a:r>
              <a:rPr lang="tr-TR" sz="1500" dirty="0" smtClean="0">
                <a:solidFill>
                  <a:srgbClr val="E4E4E4"/>
                </a:solidFill>
                <a:latin typeface="+mj-lt"/>
              </a:rPr>
              <a:t>/she</a:t>
            </a:r>
            <a:r>
              <a:rPr lang="en-US" sz="1500" dirty="0" smtClean="0">
                <a:solidFill>
                  <a:srgbClr val="E4E4E4"/>
                </a:solidFill>
                <a:latin typeface="+mj-lt"/>
              </a:rPr>
              <a:t> </a:t>
            </a:r>
            <a:r>
              <a:rPr lang="en-US" sz="1500" dirty="0">
                <a:solidFill>
                  <a:srgbClr val="E4E4E4"/>
                </a:solidFill>
                <a:latin typeface="+mj-lt"/>
              </a:rPr>
              <a:t>has never experienced before.</a:t>
            </a:r>
            <a:endParaRPr lang="tr-TR" sz="1500" dirty="0">
              <a:solidFill>
                <a:srgbClr val="E4E4E4"/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1999" y="4267200"/>
            <a:ext cx="378621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sz="1500" dirty="0">
                <a:solidFill>
                  <a:srgbClr val="E4E4E4"/>
                </a:solidFill>
              </a:rPr>
              <a:t>This mode will consist of </a:t>
            </a:r>
            <a:r>
              <a:rPr lang="tr-TR" sz="1500" dirty="0" smtClean="0">
                <a:solidFill>
                  <a:srgbClr val="E4E4E4"/>
                </a:solidFill>
              </a:rPr>
              <a:t>2 phases:</a:t>
            </a:r>
            <a:endParaRPr lang="tr-TR" sz="1500" dirty="0">
              <a:solidFill>
                <a:srgbClr val="E4E4E4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500" dirty="0" smtClean="0">
                <a:solidFill>
                  <a:srgbClr val="E4E4E4"/>
                </a:solidFill>
              </a:rPr>
              <a:t>Survey Phase</a:t>
            </a:r>
            <a:endParaRPr lang="tr-TR" sz="1500" dirty="0">
              <a:solidFill>
                <a:srgbClr val="E4E4E4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500" dirty="0" smtClean="0">
                <a:solidFill>
                  <a:srgbClr val="E4E4E4"/>
                </a:solidFill>
              </a:rPr>
              <a:t>Play Phase</a:t>
            </a:r>
            <a:endParaRPr lang="tr-TR" sz="1500" dirty="0">
              <a:solidFill>
                <a:srgbClr val="E4E4E4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985" y="2737918"/>
            <a:ext cx="4157380" cy="252417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3400" y="1228803"/>
            <a:ext cx="481093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solidFill>
                  <a:schemeClr val="bg2">
                    <a:lumMod val="10000"/>
                    <a:lumOff val="90000"/>
                  </a:schemeClr>
                </a:solidFill>
                <a:latin typeface="Street Corner Slab" pitchFamily="2" charset="0"/>
              </a:rPr>
              <a:t>Here we explain </a:t>
            </a:r>
            <a:r>
              <a:rPr lang="tr-TR" sz="1700" dirty="0">
                <a:solidFill>
                  <a:schemeClr val="bg2">
                    <a:lumMod val="10000"/>
                    <a:lumOff val="90000"/>
                  </a:schemeClr>
                </a:solidFill>
                <a:latin typeface="Street Corner Slab" pitchFamily="2" charset="0"/>
              </a:rPr>
              <a:t>working principle of </a:t>
            </a:r>
            <a:r>
              <a:rPr lang="en-US" sz="1700" dirty="0">
                <a:solidFill>
                  <a:schemeClr val="bg2">
                    <a:lumMod val="10000"/>
                    <a:lumOff val="90000"/>
                  </a:schemeClr>
                </a:solidFill>
                <a:latin typeface="Street Corner Slab" pitchFamily="2" charset="0"/>
              </a:rPr>
              <a:t>our project</a:t>
            </a:r>
          </a:p>
        </p:txBody>
      </p:sp>
    </p:spTree>
    <p:extLst>
      <p:ext uri="{BB962C8B-B14F-4D97-AF65-F5344CB8AC3E}">
        <p14:creationId xmlns:p14="http://schemas.microsoft.com/office/powerpoint/2010/main" val="106885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transpa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8600"/>
            <a:ext cx="1658112" cy="142646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55837" y="453465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tr-TR" dirty="0" smtClean="0"/>
              <a:t>Museum </a:t>
            </a:r>
            <a:r>
              <a:rPr lang="en-IE" altLang="tr-TR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C</a:t>
            </a:r>
            <a:r>
              <a:rPr lang="tr-TR" altLang="tr-TR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orvus</a:t>
            </a:r>
            <a:endParaRPr lang="tr-TR" dirty="0"/>
          </a:p>
        </p:txBody>
      </p:sp>
      <p:sp>
        <p:nvSpPr>
          <p:cNvPr id="6" name="TextBox 5"/>
          <p:cNvSpPr txBox="1"/>
          <p:nvPr/>
        </p:nvSpPr>
        <p:spPr>
          <a:xfrm>
            <a:off x="643766" y="1153730"/>
            <a:ext cx="481093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smtClean="0">
                <a:solidFill>
                  <a:schemeClr val="bg2">
                    <a:lumMod val="10000"/>
                    <a:lumOff val="90000"/>
                  </a:schemeClr>
                </a:solidFill>
                <a:latin typeface="Street Corner Slab" pitchFamily="2" charset="0"/>
              </a:rPr>
              <a:t>Here we explain </a:t>
            </a:r>
            <a:r>
              <a:rPr lang="tr-TR" sz="1700" dirty="0" smtClean="0">
                <a:solidFill>
                  <a:schemeClr val="bg2">
                    <a:lumMod val="10000"/>
                    <a:lumOff val="90000"/>
                  </a:schemeClr>
                </a:solidFill>
                <a:latin typeface="Street Corner Slab" pitchFamily="2" charset="0"/>
              </a:rPr>
              <a:t>working principle of </a:t>
            </a:r>
            <a:r>
              <a:rPr lang="en-US" sz="1700" dirty="0" smtClean="0">
                <a:solidFill>
                  <a:schemeClr val="bg2">
                    <a:lumMod val="10000"/>
                    <a:lumOff val="90000"/>
                  </a:schemeClr>
                </a:solidFill>
                <a:latin typeface="Street Corner Slab" pitchFamily="2" charset="0"/>
              </a:rPr>
              <a:t>our project</a:t>
            </a:r>
            <a:endParaRPr lang="en-US" sz="1700" dirty="0">
              <a:solidFill>
                <a:schemeClr val="bg2">
                  <a:lumMod val="10000"/>
                  <a:lumOff val="90000"/>
                </a:schemeClr>
              </a:solidFill>
              <a:latin typeface="Street Corner Slab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4770" y="2207938"/>
            <a:ext cx="717781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tr-TR" dirty="0" err="1">
                <a:solidFill>
                  <a:srgbClr val="E4E4E4"/>
                </a:solidFill>
              </a:rPr>
              <a:t>Stated</a:t>
            </a:r>
            <a:r>
              <a:rPr lang="tr-TR" dirty="0">
                <a:solidFill>
                  <a:srgbClr val="E4E4E4"/>
                </a:solidFill>
              </a:rPr>
              <a:t> </a:t>
            </a:r>
            <a:r>
              <a:rPr lang="tr-TR" dirty="0" err="1">
                <a:solidFill>
                  <a:srgbClr val="E4E4E4"/>
                </a:solidFill>
              </a:rPr>
              <a:t>systems</a:t>
            </a:r>
            <a:r>
              <a:rPr lang="tr-TR" dirty="0">
                <a:solidFill>
                  <a:srgbClr val="E4E4E4"/>
                </a:solidFill>
              </a:rPr>
              <a:t> </a:t>
            </a:r>
            <a:r>
              <a:rPr lang="tr-TR" dirty="0" err="1">
                <a:solidFill>
                  <a:srgbClr val="E4E4E4"/>
                </a:solidFill>
              </a:rPr>
              <a:t>involve</a:t>
            </a:r>
            <a:r>
              <a:rPr lang="tr-TR" dirty="0">
                <a:solidFill>
                  <a:srgbClr val="E4E4E4"/>
                </a:solidFill>
              </a:rPr>
              <a:t> </a:t>
            </a:r>
            <a:r>
              <a:rPr lang="tr-TR" dirty="0" err="1">
                <a:solidFill>
                  <a:srgbClr val="E4E4E4"/>
                </a:solidFill>
              </a:rPr>
              <a:t>with</a:t>
            </a:r>
            <a:r>
              <a:rPr lang="tr-TR" dirty="0">
                <a:solidFill>
                  <a:srgbClr val="E4E4E4"/>
                </a:solidFill>
              </a:rPr>
              <a:t> </a:t>
            </a:r>
            <a:r>
              <a:rPr lang="tr-TR" dirty="0" err="1">
                <a:solidFill>
                  <a:srgbClr val="E4E4E4"/>
                </a:solidFill>
              </a:rPr>
              <a:t>following</a:t>
            </a:r>
            <a:r>
              <a:rPr lang="tr-TR" dirty="0">
                <a:solidFill>
                  <a:srgbClr val="E4E4E4"/>
                </a:solidFill>
              </a:rPr>
              <a:t> </a:t>
            </a:r>
            <a:r>
              <a:rPr lang="tr-TR" dirty="0" err="1">
                <a:solidFill>
                  <a:srgbClr val="E4E4E4"/>
                </a:solidFill>
              </a:rPr>
              <a:t>terms</a:t>
            </a:r>
            <a:r>
              <a:rPr lang="tr-TR" dirty="0">
                <a:solidFill>
                  <a:srgbClr val="E4E4E4"/>
                </a:solidFill>
              </a:rPr>
              <a:t>:</a:t>
            </a:r>
          </a:p>
          <a:p>
            <a:pPr marL="285750" indent="-285750" algn="just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tr-TR" dirty="0" smtClean="0">
                <a:solidFill>
                  <a:srgbClr val="E4E4E4"/>
                </a:solidFill>
              </a:rPr>
              <a:t>Event </a:t>
            </a:r>
            <a:r>
              <a:rPr lang="tr-TR" dirty="0">
                <a:solidFill>
                  <a:srgbClr val="E4E4E4"/>
                </a:solidFill>
              </a:rPr>
              <a:t>System: </a:t>
            </a:r>
            <a:r>
              <a:rPr lang="en-US" dirty="0">
                <a:solidFill>
                  <a:srgbClr val="E4E4E4"/>
                </a:solidFill>
              </a:rPr>
              <a:t>Designed to push the player to experience the story</a:t>
            </a:r>
            <a:r>
              <a:rPr lang="en-US" dirty="0" smtClean="0">
                <a:solidFill>
                  <a:srgbClr val="E4E4E4"/>
                </a:solidFill>
              </a:rPr>
              <a:t>.</a:t>
            </a:r>
            <a:endParaRPr lang="tr-TR" dirty="0" smtClean="0">
              <a:solidFill>
                <a:srgbClr val="E4E4E4"/>
              </a:solidFill>
            </a:endParaRPr>
          </a:p>
          <a:p>
            <a:pPr marL="285750" indent="-285750" algn="just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tr-TR" dirty="0" smtClean="0">
                <a:solidFill>
                  <a:srgbClr val="E4E4E4"/>
                </a:solidFill>
              </a:rPr>
              <a:t>Survey System: </a:t>
            </a:r>
            <a:r>
              <a:rPr lang="tr-TR" dirty="0">
                <a:solidFill>
                  <a:srgbClr val="E4E4E4"/>
                </a:solidFill>
              </a:rPr>
              <a:t>D</a:t>
            </a:r>
            <a:r>
              <a:rPr lang="en-US" dirty="0" err="1" smtClean="0">
                <a:solidFill>
                  <a:srgbClr val="E4E4E4"/>
                </a:solidFill>
              </a:rPr>
              <a:t>esigned</a:t>
            </a:r>
            <a:r>
              <a:rPr lang="en-US" dirty="0" smtClean="0">
                <a:solidFill>
                  <a:srgbClr val="E4E4E4"/>
                </a:solidFill>
              </a:rPr>
              <a:t> </a:t>
            </a:r>
            <a:r>
              <a:rPr lang="en-US" dirty="0">
                <a:solidFill>
                  <a:srgbClr val="E4E4E4"/>
                </a:solidFill>
              </a:rPr>
              <a:t>to give the </a:t>
            </a:r>
            <a:r>
              <a:rPr lang="en-US" dirty="0" smtClean="0">
                <a:solidFill>
                  <a:srgbClr val="E4E4E4"/>
                </a:solidFill>
              </a:rPr>
              <a:t>an </a:t>
            </a:r>
            <a:r>
              <a:rPr lang="en-US" dirty="0">
                <a:solidFill>
                  <a:srgbClr val="E4E4E4"/>
                </a:solidFill>
              </a:rPr>
              <a:t>experience that fits </a:t>
            </a:r>
            <a:r>
              <a:rPr lang="tr-TR" dirty="0" smtClean="0">
                <a:solidFill>
                  <a:srgbClr val="E4E4E4"/>
                </a:solidFill>
              </a:rPr>
              <a:t>player’s</a:t>
            </a:r>
            <a:r>
              <a:rPr lang="en-US" dirty="0" smtClean="0">
                <a:solidFill>
                  <a:srgbClr val="E4E4E4"/>
                </a:solidFill>
              </a:rPr>
              <a:t> </a:t>
            </a:r>
            <a:r>
              <a:rPr lang="en-US" dirty="0">
                <a:solidFill>
                  <a:srgbClr val="E4E4E4"/>
                </a:solidFill>
              </a:rPr>
              <a:t>fear.</a:t>
            </a:r>
            <a:endParaRPr lang="tr-TR" dirty="0">
              <a:solidFill>
                <a:srgbClr val="E4E4E4"/>
              </a:solidFill>
            </a:endParaRPr>
          </a:p>
          <a:p>
            <a:pPr marL="285750" indent="-285750" algn="just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tr-TR" dirty="0">
                <a:solidFill>
                  <a:srgbClr val="E4E4E4"/>
                </a:solidFill>
              </a:rPr>
              <a:t>Navigation System: A* Search Algorithm for path finding and </a:t>
            </a:r>
            <a:r>
              <a:rPr lang="tr-TR" dirty="0" smtClean="0">
                <a:solidFill>
                  <a:srgbClr val="E4E4E4"/>
                </a:solidFill>
              </a:rPr>
              <a:t>chasing.</a:t>
            </a:r>
            <a:endParaRPr lang="tr-TR" dirty="0">
              <a:solidFill>
                <a:srgbClr val="E4E4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04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&quot;/&gt;&lt;property id=&quot;20307&quot; value=&quot;266&quot;/&gt;&lt;/object&gt;&lt;object type=&quot;3&quot; unique_id=&quot;10005&quot;&gt;&lt;property id=&quot;20148&quot; value=&quot;5&quot;/&gt;&lt;property id=&quot;20300&quot; value=&quot;Slide 2&quot;/&gt;&lt;property id=&quot;20307&quot; value=&quot;259&quot;/&gt;&lt;/object&gt;&lt;object type=&quot;3&quot; unique_id=&quot;10006&quot;&gt;&lt;property id=&quot;20148&quot; value=&quot;5&quot;/&gt;&lt;property id=&quot;20300&quot; value=&quot;Slide 3&quot;/&gt;&lt;property id=&quot;20307&quot; value=&quot;265&quot;/&gt;&lt;/object&gt;&lt;object type=&quot;3&quot; unique_id=&quot;10007&quot;&gt;&lt;property id=&quot;20148&quot; value=&quot;5&quot;/&gt;&lt;property id=&quot;20300&quot; value=&quot;Slide 4&quot;/&gt;&lt;property id=&quot;20307&quot; value=&quot;267&quot;/&gt;&lt;/object&gt;&lt;object type=&quot;3&quot; unique_id=&quot;10008&quot;&gt;&lt;property id=&quot;20148&quot; value=&quot;5&quot;/&gt;&lt;property id=&quot;20300&quot; value=&quot;Slide 5&quot;/&gt;&lt;property id=&quot;20307&quot; value=&quot;268&quot;/&gt;&lt;/object&gt;&lt;/object&gt;&lt;/object&gt;&lt;/database&gt;"/>
  <p:tag name="SECTOMILLISECCONVERTED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2261</TotalTime>
  <Words>693</Words>
  <Application>Microsoft Office PowerPoint</Application>
  <PresentationFormat>On-screen Show (4:3)</PresentationFormat>
  <Paragraphs>168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ＭＳ Ｐゴシック</vt:lpstr>
      <vt:lpstr>Arial</vt:lpstr>
      <vt:lpstr>Bahnschrift</vt:lpstr>
      <vt:lpstr>Calibri</vt:lpstr>
      <vt:lpstr>Century Gothic</vt:lpstr>
      <vt:lpstr>Street Corner Slab</vt:lpstr>
      <vt:lpstr>Wingdings</vt:lpstr>
      <vt:lpstr>Wingdings 3</vt:lpstr>
      <vt:lpstr>Ion</vt:lpstr>
      <vt:lpstr>PowerPoint Presentation</vt:lpstr>
      <vt:lpstr>Objectives of the Study</vt:lpstr>
      <vt:lpstr>Basic Objectives </vt:lpstr>
      <vt:lpstr>Pros and Cons to Similar Projects</vt:lpstr>
      <vt:lpstr>Success Criterion</vt:lpstr>
      <vt:lpstr>Potential Risks</vt:lpstr>
      <vt:lpstr>Museum Corvus</vt:lpstr>
      <vt:lpstr>PowerPoint Presentation</vt:lpstr>
      <vt:lpstr>PowerPoint Presentation</vt:lpstr>
      <vt:lpstr>PowerPoint Presentation</vt:lpstr>
      <vt:lpstr>Materials and Methods</vt:lpstr>
      <vt:lpstr>Development Methodology</vt:lpstr>
      <vt:lpstr>Development Methodology</vt:lpstr>
      <vt:lpstr>Technology Used</vt:lpstr>
      <vt:lpstr>Tübitak Application</vt:lpstr>
      <vt:lpstr>Acknowledgement</vt:lpstr>
      <vt:lpstr>PowerPoint Presentation</vt:lpstr>
      <vt:lpstr>PowerPoint Presentation</vt:lpstr>
      <vt:lpstr>Spirint 2 </vt:lpstr>
      <vt:lpstr>Quaternion</vt:lpstr>
    </vt:vector>
  </TitlesOfParts>
  <Company>frontend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frontend</dc:creator>
  <cp:lastModifiedBy>Saygin Dikbayir</cp:lastModifiedBy>
  <cp:revision>157</cp:revision>
  <dcterms:created xsi:type="dcterms:W3CDTF">2010-10-27T11:43:18Z</dcterms:created>
  <dcterms:modified xsi:type="dcterms:W3CDTF">2019-06-10T19:37:03Z</dcterms:modified>
</cp:coreProperties>
</file>